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tiff" ContentType="image/tiff"/>
  <Default Extension="png" ContentType="image/png"/>
  <Default Extension="wmf" ContentType="image/x-wmf"/>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7"/>
  </p:notesMasterIdLst>
  <p:handoutMasterIdLst>
    <p:handoutMasterId r:id="rId59"/>
  </p:handoutMasterIdLst>
  <p:sldIdLst>
    <p:sldId id="339" r:id="rId6"/>
    <p:sldId id="342" r:id="rId8"/>
    <p:sldId id="318" r:id="rId9"/>
    <p:sldId id="345" r:id="rId10"/>
    <p:sldId id="392" r:id="rId11"/>
    <p:sldId id="285" r:id="rId12"/>
    <p:sldId id="321" r:id="rId13"/>
    <p:sldId id="325" r:id="rId14"/>
    <p:sldId id="346" r:id="rId15"/>
    <p:sldId id="326" r:id="rId16"/>
    <p:sldId id="266" r:id="rId17"/>
    <p:sldId id="259" r:id="rId18"/>
    <p:sldId id="282" r:id="rId19"/>
    <p:sldId id="283" r:id="rId20"/>
    <p:sldId id="304" r:id="rId21"/>
    <p:sldId id="288" r:id="rId22"/>
    <p:sldId id="356" r:id="rId23"/>
    <p:sldId id="375" r:id="rId24"/>
    <p:sldId id="366" r:id="rId25"/>
    <p:sldId id="264" r:id="rId26"/>
    <p:sldId id="265" r:id="rId27"/>
    <p:sldId id="277" r:id="rId28"/>
    <p:sldId id="305" r:id="rId29"/>
    <p:sldId id="278" r:id="rId30"/>
    <p:sldId id="275" r:id="rId31"/>
    <p:sldId id="328" r:id="rId32"/>
    <p:sldId id="331" r:id="rId33"/>
    <p:sldId id="340" r:id="rId34"/>
    <p:sldId id="380" r:id="rId35"/>
    <p:sldId id="378" r:id="rId36"/>
    <p:sldId id="367" r:id="rId37"/>
    <p:sldId id="374" r:id="rId38"/>
    <p:sldId id="338" r:id="rId39"/>
    <p:sldId id="365" r:id="rId40"/>
    <p:sldId id="360" r:id="rId41"/>
    <p:sldId id="382" r:id="rId42"/>
    <p:sldId id="393" r:id="rId43"/>
    <p:sldId id="376" r:id="rId44"/>
    <p:sldId id="363" r:id="rId45"/>
    <p:sldId id="361" r:id="rId46"/>
    <p:sldId id="377" r:id="rId47"/>
    <p:sldId id="384" r:id="rId48"/>
    <p:sldId id="386" r:id="rId49"/>
    <p:sldId id="387" r:id="rId50"/>
    <p:sldId id="388" r:id="rId51"/>
    <p:sldId id="389" r:id="rId52"/>
    <p:sldId id="390" r:id="rId53"/>
    <p:sldId id="381" r:id="rId54"/>
    <p:sldId id="391" r:id="rId55"/>
    <p:sldId id="362" r:id="rId56"/>
    <p:sldId id="383" r:id="rId57"/>
    <p:sldId id="33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61" autoAdjust="0"/>
    <p:restoredTop sz="87245" autoAdjust="0"/>
  </p:normalViewPr>
  <p:slideViewPr>
    <p:cSldViewPr>
      <p:cViewPr>
        <p:scale>
          <a:sx n="127" d="100"/>
          <a:sy n="127" d="100"/>
        </p:scale>
        <p:origin x="152" y="-936"/>
      </p:cViewPr>
      <p:guideLst>
        <p:guide orient="horz" pos="2160"/>
        <p:guide pos="2880"/>
      </p:guideLst>
    </p:cSldViewPr>
  </p:slideViewPr>
  <p:outlineViewPr>
    <p:cViewPr>
      <p:scale>
        <a:sx n="33" d="100"/>
        <a:sy n="33" d="100"/>
      </p:scale>
      <p:origin x="0" y="35610"/>
    </p:cViewPr>
  </p:outlineViewPr>
  <p:notesTextViewPr>
    <p:cViewPr>
      <p:scale>
        <a:sx n="1" d="1"/>
        <a:sy n="1" d="1"/>
      </p:scale>
      <p:origin x="0" y="0"/>
    </p:cViewPr>
  </p:notesTextViewPr>
  <p:sorterViewPr>
    <p:cViewPr>
      <p:scale>
        <a:sx n="66" d="100"/>
        <a:sy n="66" d="100"/>
      </p:scale>
      <p:origin x="0" y="3354"/>
    </p:cViewPr>
  </p:sorterViewPr>
  <p:notesViewPr>
    <p:cSldViewPr>
      <p:cViewPr varScale="1">
        <p:scale>
          <a:sx n="38" d="100"/>
          <a:sy n="38" d="100"/>
        </p:scale>
        <p:origin x="-221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1.xml"/><Relationship Id="rId59" Type="http://schemas.openxmlformats.org/officeDocument/2006/relationships/handoutMaster" Target="handoutMasters/handoutMaster1.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AB4970-B2CE-B24D-B98C-DB12E3437D5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FB7452-7A21-0F45-B237-6E077933AFBC}"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E5391-5483-4A4C-BD7F-C7C3A2605B6F}"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14E702-C5A1-488D-8B65-BBD128DFE5D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4" Type="http://schemas.openxmlformats.org/officeDocument/2006/relationships/hyperlink" Target="http://jessicareynoldsshaverrenshaw.blogspot.com/" TargetMode="External"/><Relationship Id="rId3" Type="http://schemas.openxmlformats.org/officeDocument/2006/relationships/hyperlink" Target="http://www.vfpgoldenruleproject.org/images_hist/color_gr_and_crew.jpg" TargetMode="Externa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story of the Golden Rule, which helped</a:t>
            </a:r>
            <a:r>
              <a:rPr lang="en-US" baseline="0" dirty="0" smtClean="0"/>
              <a:t> to end nuclear bomb tests in the Marshall Islands.</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 time the Golden Rule left Los Angeles, many people knew</a:t>
            </a:r>
            <a:r>
              <a:rPr lang="en-US" baseline="0" dirty="0" smtClean="0"/>
              <a:t> what the boat and crew were trying to do.</a:t>
            </a:r>
            <a:endParaRPr lang="en-US" baseline="0" dirty="0" smtClean="0"/>
          </a:p>
          <a:p>
            <a:r>
              <a:rPr lang="en-US" baseline="0" dirty="0" smtClean="0"/>
              <a:t>The US government, newspapers, and the general public had all been informed about the upcoming Voyage of the Golden Rule.</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Golden Rule sailed out of Los</a:t>
            </a:r>
            <a:r>
              <a:rPr lang="en-US" baseline="0" dirty="0" smtClean="0"/>
              <a:t> Angeles in February 1958. </a:t>
            </a:r>
            <a:r>
              <a:rPr lang="en-US" dirty="0" smtClean="0"/>
              <a:t>On March 25 they sailed again. Orion Sherwood took David Gale’s place. The weather was much better as they made their way to Honolulu.</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Golden Rule was at sea on their way to Honolulu,</a:t>
            </a:r>
            <a:r>
              <a:rPr lang="en-US" baseline="0" dirty="0" smtClean="0"/>
              <a:t> the US Atomic Energy Commission made a rule that no US citizen shall enter the atomic testing zone in the Marshall Islands.</a:t>
            </a:r>
            <a:endParaRPr lang="en-US" baseline="0" dirty="0" smtClean="0"/>
          </a:p>
          <a:p>
            <a:endParaRPr lang="en-US" baseline="0" dirty="0" smtClean="0"/>
          </a:p>
          <a:p>
            <a:r>
              <a:rPr lang="en-US" baseline="0" dirty="0" smtClean="0"/>
              <a:t>They made it to Honolulu and re-supplied, but were brought back by the US Coast Guard for intending to break the “Golden Rule” Rule.</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second attempt to leave Honolulu to go to the Marshall Islands – this time a smaller Coast Guard vessel</a:t>
            </a:r>
            <a:r>
              <a:rPr lang="en-US" baseline="0" dirty="0" smtClean="0"/>
              <a:t> caught up with them in international waters and brought them back.</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1" dirty="0" smtClean="0">
                <a:hlinkClick r:id="rId3"/>
              </a:rPr>
              <a:t>"WE SAIL AGAIN FOR BOMB-TEST AREA WED. JUNE 4TH AT NOON -- ALOHA!"</a:t>
            </a:r>
            <a:br>
              <a:rPr lang="en-US" sz="1200" b="1" dirty="0" smtClean="0">
                <a:hlinkClick r:id="rId3"/>
              </a:rPr>
            </a:br>
            <a:r>
              <a:rPr lang="en-US" sz="1200" b="1" dirty="0" smtClean="0"/>
              <a:t>Crew, left to right: Capt. Albert S. Bigelow, Orion Sherwood, William Huntington, and George Willoughby</a:t>
            </a:r>
            <a:br>
              <a:rPr lang="en-US" sz="1200" b="1" dirty="0" smtClean="0"/>
            </a:br>
            <a:r>
              <a:rPr lang="en-US" sz="1200" b="1" dirty="0" smtClean="0"/>
              <a:t>Photo courtesy of </a:t>
            </a:r>
            <a:r>
              <a:rPr lang="en-US" sz="1200" b="1" dirty="0" smtClean="0">
                <a:hlinkClick r:id="rId4"/>
              </a:rPr>
              <a:t>Jessica (Reynolds) Renshaw</a:t>
            </a:r>
            <a:endParaRPr lang="en-US" sz="1200" dirty="0" smtClean="0"/>
          </a:p>
          <a:p>
            <a:endParaRPr lang="en-US" dirty="0" smtClean="0"/>
          </a:p>
          <a:p>
            <a:endParaRPr lang="en-US" dirty="0" smtClean="0"/>
          </a:p>
          <a:p>
            <a:endParaRPr lang="en-US" dirty="0" smtClean="0"/>
          </a:p>
          <a:p>
            <a:r>
              <a:rPr lang="en-US" dirty="0" smtClean="0"/>
              <a:t>The crew was arrested and spent 60 days in jail.  One of the crew caught tuberculosis while in the Honolulu</a:t>
            </a:r>
            <a:r>
              <a:rPr lang="en-US" baseline="0" dirty="0" smtClean="0"/>
              <a:t> city jail.</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over the country people protested the bomb tests and the arrest of the Golden Rule crew</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During the trial of the Golden Rule crew,</a:t>
            </a:r>
            <a:r>
              <a:rPr lang="en-US" baseline="0" dirty="0" smtClean="0"/>
              <a:t> the Phoenix of Hiroshima came to the same dock as the Golden Rule.</a:t>
            </a:r>
            <a:endParaRPr lang="en-US" baseline="0" dirty="0" smtClean="0"/>
          </a:p>
          <a:p>
            <a:endParaRPr lang="en-US" baseline="0" dirty="0" smtClean="0"/>
          </a:p>
          <a:p>
            <a:r>
              <a:rPr lang="en-US" baseline="0" dirty="0" smtClean="0"/>
              <a:t>The captain was Dr. Earle Reynolds, who had spent 3 years studying the effects of radiation on children in Hiroshima.</a:t>
            </a:r>
            <a:endParaRPr lang="en-US" baseline="0" dirty="0" smtClean="0"/>
          </a:p>
          <a:p>
            <a:r>
              <a:rPr lang="en-US" baseline="0" dirty="0" smtClean="0"/>
              <a:t>He modified a Colin Archer boat design and it was built by hand, no power tools, in Hiroshima.</a:t>
            </a:r>
            <a:endParaRPr lang="en-US" baseline="0" dirty="0" smtClean="0"/>
          </a:p>
          <a:p>
            <a:r>
              <a:rPr lang="en-US" baseline="0" dirty="0" smtClean="0"/>
              <a:t>Then he and his wife Barbara, son Ted, daughter Jessica and </a:t>
            </a:r>
            <a:r>
              <a:rPr lang="en-US" baseline="0" dirty="0" err="1" smtClean="0"/>
              <a:t>Miichi</a:t>
            </a:r>
            <a:r>
              <a:rPr lang="en-US" baseline="0" dirty="0" smtClean="0"/>
              <a:t> </a:t>
            </a:r>
            <a:r>
              <a:rPr lang="en-US" baseline="0" dirty="0" err="1" smtClean="0"/>
              <a:t>Mikami</a:t>
            </a:r>
            <a:r>
              <a:rPr lang="en-US" baseline="0" dirty="0" smtClean="0"/>
              <a:t> sailed for 3 years around the world. (Mr. </a:t>
            </a:r>
            <a:r>
              <a:rPr lang="en-US" baseline="0" dirty="0" err="1" smtClean="0"/>
              <a:t>Mikami</a:t>
            </a:r>
            <a:r>
              <a:rPr lang="en-US" baseline="0" dirty="0" smtClean="0"/>
              <a:t> lost his only brother to the atomic bomb in Hiroshima)  </a:t>
            </a:r>
            <a:endParaRPr lang="en-US" baseline="0" dirty="0" smtClean="0"/>
          </a:p>
          <a:p>
            <a:r>
              <a:rPr lang="en-US" baseline="0" dirty="0" smtClean="0"/>
              <a:t>They were on their way back to Hiroshima when they came to Al Awai harbor in Honolulu.</a:t>
            </a:r>
            <a:endParaRPr lang="en-US" baseline="0" dirty="0" smtClean="0"/>
          </a:p>
          <a:p>
            <a:r>
              <a:rPr lang="en-US" baseline="0" dirty="0" smtClean="0"/>
              <a:t>They heard about the Golden Rule and her crew and went to the trial.  It changed all of their lives forever!</a:t>
            </a:r>
            <a:endParaRPr lang="en-US" baseline="0" dirty="0" smtClean="0"/>
          </a:p>
          <a:p>
            <a:r>
              <a:rPr lang="en-US" dirty="0" smtClean="0"/>
              <a:t>The family and Mr. </a:t>
            </a:r>
            <a:r>
              <a:rPr lang="en-US" dirty="0" err="1" smtClean="0"/>
              <a:t>Mikami</a:t>
            </a:r>
            <a:r>
              <a:rPr lang="en-US" dirty="0" smtClean="0"/>
              <a:t> decided to take the baton from the crew of the Golden Rule, and they DID sail into</a:t>
            </a:r>
            <a:r>
              <a:rPr lang="en-US" baseline="0" dirty="0" smtClean="0"/>
              <a:t> the Marshall Islands nuclear bomb test zone!</a:t>
            </a:r>
            <a:endParaRPr lang="en-US" baseline="0" dirty="0" smtClean="0"/>
          </a:p>
          <a:p>
            <a:r>
              <a:rPr lang="en-US" baseline="0" dirty="0" smtClean="0"/>
              <a:t>Dr. Reynolds was arrested and underwent 2 years of trial in Honolulu.  He was convicted, but the conviction was overturned because the “Golden Rule” Rule was illegal blockage of Freedom of International Waters</a:t>
            </a:r>
            <a:endParaRPr lang="en-US" baseline="0" dirty="0" smtClean="0"/>
          </a:p>
          <a:p>
            <a:endParaRPr lang="en-US" baseline="0" dirty="0" smtClean="0"/>
          </a:p>
          <a:p>
            <a:r>
              <a:rPr lang="en-US" baseline="0" dirty="0" smtClean="0"/>
              <a:t>It was the combination of the voyage of the Golden Rule and the Phoenix and the publicity around these voyages that helped convince President Kennedy to sign the Limited Nuclear Test Ban Treaty of 1963 with the U.S.S.R. and the U.K.</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terrible</a:t>
            </a:r>
            <a:r>
              <a:rPr lang="en-US" baseline="0" dirty="0" smtClean="0"/>
              <a:t> shape, the Golden Rule floated in Humboldt Bay for months before she sank in a gale.</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 was tied to a dock and developed two</a:t>
            </a:r>
            <a:r>
              <a:rPr lang="en-US" baseline="0" dirty="0" smtClean="0"/>
              <a:t> holes in her side.  </a:t>
            </a:r>
            <a:endParaRPr lang="en-US" baseline="0" dirty="0" smtClean="0"/>
          </a:p>
          <a:p>
            <a:r>
              <a:rPr lang="en-US" baseline="0" dirty="0" smtClean="0"/>
              <a:t>Leroy </a:t>
            </a:r>
            <a:r>
              <a:rPr lang="en-US" baseline="0" dirty="0" err="1" smtClean="0"/>
              <a:t>Zerlang</a:t>
            </a:r>
            <a:r>
              <a:rPr lang="en-US" baseline="0" dirty="0" smtClean="0"/>
              <a:t> had her brought up onto the sand at his boat yard.</a:t>
            </a:r>
            <a:endParaRPr lang="en-US" baseline="0" dirty="0" smtClean="0"/>
          </a:p>
          <a:p>
            <a:r>
              <a:rPr lang="en-US" baseline="0" dirty="0" smtClean="0"/>
              <a:t>He called his friend Chuck DeWitt (a member of Veterans For Peace) and said, “Chuck, let’s share a bottle of Maker’s Mark (rum) and have a bonfire with the Golden Rule!”</a:t>
            </a:r>
            <a:endParaRPr lang="en-US" baseline="0" dirty="0" smtClean="0"/>
          </a:p>
          <a:p>
            <a:endParaRPr lang="en-US" baseline="0" dirty="0" smtClean="0"/>
          </a:p>
          <a:p>
            <a:r>
              <a:rPr lang="en-US" baseline="0" dirty="0" smtClean="0"/>
              <a:t>Instead, Chuck, many members of Veterans For Peace, Quakers, and others said, “Leroy, how about you give us a year in your boat yard and we’ll restore this old boat”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Leroy, a historian, agreed to the reconstruction</a:t>
            </a:r>
            <a:r>
              <a:rPr lang="en-US" baseline="0" dirty="0" smtClean="0"/>
              <a:t> project.  They built a house over the Golden Rule so they could work in the winter.</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got a new engine</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a:t>
            </a:r>
            <a:r>
              <a:rPr lang="en-US" baseline="0" dirty="0" smtClean="0"/>
              <a:t> had to be re-built except the hull, keel, and transom.  One of the masts, the rudder and tiller were also salvaged and used again.  The rudder and tiller have since broken and been replaced.</a:t>
            </a:r>
            <a:endParaRPr lang="en-US" baseline="0" dirty="0" smtClean="0"/>
          </a:p>
          <a:p>
            <a:endParaRPr lang="en-US" baseline="0" dirty="0" smtClean="0"/>
          </a:p>
          <a:p>
            <a:r>
              <a:rPr lang="en-US" baseline="0" dirty="0" smtClean="0"/>
              <a:t>The ribs were re-</a:t>
            </a:r>
            <a:r>
              <a:rPr lang="en-US" baseline="0" dirty="0" err="1" smtClean="0"/>
              <a:t>inforced</a:t>
            </a:r>
            <a:r>
              <a:rPr lang="en-US" baseline="0" dirty="0" smtClean="0"/>
              <a:t> and the hole patched.</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she’s starting to look like she could float!</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finally, five years</a:t>
            </a:r>
            <a:r>
              <a:rPr lang="en-US" baseline="0" dirty="0" smtClean="0"/>
              <a:t> later, she was launched into Humboldt Bay to much fanfare and with hundreds of people cheering her on!</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At least 3 TV stations, 1 radio station, and 1 newspaper covered our arrival!  We were met by VFP members and supporters and </a:t>
            </a:r>
            <a:r>
              <a:rPr lang="en-US" sz="1200" i="1" dirty="0" smtClean="0"/>
              <a:t>Golden Rule</a:t>
            </a:r>
            <a:r>
              <a:rPr lang="en-US" sz="1200" dirty="0" smtClean="0"/>
              <a:t> was the “sparkle” in the VFP National Convention!</a:t>
            </a:r>
            <a:endParaRPr lang="en-US" sz="1200" dirty="0" smtClean="0"/>
          </a:p>
          <a:p>
            <a:endParaRPr lang="en-US" dirty="0" smtClean="0"/>
          </a:p>
          <a:p>
            <a:endParaRPr lang="en-US" dirty="0" smtClean="0"/>
          </a:p>
          <a:p>
            <a:r>
              <a:rPr lang="en-US" dirty="0" smtClean="0"/>
              <a:t>Her first voyage was to San Diego, arriving</a:t>
            </a:r>
            <a:r>
              <a:rPr lang="en-US" baseline="0" dirty="0" smtClean="0"/>
              <a:t> August 1, in time for the Veterans For Peace National Convention and for the commemoration of Hiroshima and Nagasaki 70</a:t>
            </a:r>
            <a:r>
              <a:rPr lang="en-US" baseline="30000" dirty="0" smtClean="0"/>
              <a:t>th</a:t>
            </a:r>
            <a:r>
              <a:rPr lang="en-US" baseline="0" dirty="0" smtClean="0"/>
              <a:t> anniversaries.</a:t>
            </a:r>
            <a:endParaRPr lang="en-US" baseline="0" dirty="0" smtClean="0"/>
          </a:p>
          <a:p>
            <a:endParaRPr lang="en-US" baseline="0" dirty="0" smtClean="0"/>
          </a:p>
          <a:p>
            <a:r>
              <a:rPr lang="en-US" baseline="0" dirty="0" smtClean="0"/>
              <a:t>On the way back to Humboldt Bay, we stopped at 10 ports to give educational presentations about the history of the Golden Rule and nuclear issues today.</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2016, she headed north to Oregon, Washington and British Columbia, Canada.</a:t>
            </a:r>
            <a:endParaRPr lang="en-US" dirty="0" smtClean="0"/>
          </a:p>
          <a:p>
            <a:r>
              <a:rPr lang="en-US" dirty="0" smtClean="0"/>
              <a:t>non-violent</a:t>
            </a:r>
            <a:r>
              <a:rPr lang="en-US" baseline="0" dirty="0" smtClean="0"/>
              <a:t> direct action</a:t>
            </a:r>
            <a:endParaRPr lang="en-US" dirty="0" smtClean="0"/>
          </a:p>
          <a:p>
            <a:r>
              <a:rPr lang="en-US" dirty="0" smtClean="0"/>
              <a:t>4 water protests: Indian Island, Fleet Week Portland, Seattle, Boats by Bangor</a:t>
            </a:r>
            <a:endParaRPr lang="en-US" dirty="0" smtClean="0"/>
          </a:p>
          <a:p>
            <a:r>
              <a:rPr lang="en-US" dirty="0" smtClean="0"/>
              <a:t>25 educational events</a:t>
            </a:r>
            <a:endParaRPr lang="en-US" dirty="0" smtClean="0"/>
          </a:p>
          <a:p>
            <a:r>
              <a:rPr lang="en-US" dirty="0" smtClean="0"/>
              <a:t>Beyond</a:t>
            </a:r>
            <a:r>
              <a:rPr lang="en-US" baseline="0" dirty="0" smtClean="0"/>
              <a:t> the choir:</a:t>
            </a:r>
            <a:endParaRPr lang="en-US" baseline="0" dirty="0" smtClean="0"/>
          </a:p>
          <a:p>
            <a:r>
              <a:rPr lang="en-US" baseline="0" dirty="0" smtClean="0"/>
              <a:t>4 wooden boat shows </a:t>
            </a:r>
            <a:endParaRPr lang="en-US" baseline="0" dirty="0" smtClean="0"/>
          </a:p>
          <a:p>
            <a:r>
              <a:rPr lang="en-US" baseline="0" dirty="0" smtClean="0"/>
              <a:t>Indigenous Canoe Journey</a:t>
            </a:r>
            <a:endParaRPr lang="en-US" baseline="0" dirty="0" smtClean="0"/>
          </a:p>
          <a:p>
            <a:r>
              <a:rPr lang="en-US" baseline="0" dirty="0" smtClean="0"/>
              <a:t>Children, take people sailing</a:t>
            </a:r>
            <a:endParaRPr lang="en-US" baseline="0" dirty="0" smtClean="0"/>
          </a:p>
          <a:p>
            <a:r>
              <a:rPr lang="en-US" baseline="0" dirty="0" smtClean="0"/>
              <a:t>Distribute flyers at Hiroshima to Hope, Rose Festival</a:t>
            </a:r>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water protests</a:t>
            </a:r>
            <a:r>
              <a:rPr lang="en-US" baseline="0" dirty="0" smtClean="0"/>
              <a:t> are a lot of fun and the media often write articles about the Golden Rule Project.</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helping</a:t>
            </a:r>
            <a:r>
              <a:rPr lang="en-US" baseline="0" dirty="0" smtClean="0"/>
              <a:t> invigorate the anti-nuclear and peace activists, we try to spread the word to many others about the dangers of nuclear weapons and nuclear energy.</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Nuclear Issues Today</a:t>
            </a:r>
            <a:endParaRPr lang="en-US" dirty="0" smtClean="0"/>
          </a:p>
          <a:p>
            <a:r>
              <a:rPr lang="en-US" dirty="0" smtClean="0"/>
              <a:t>Increased Threat of Nuclear War – </a:t>
            </a:r>
            <a:endParaRPr lang="en-US" dirty="0" smtClean="0"/>
          </a:p>
          <a:p>
            <a:pPr lvl="1"/>
            <a:r>
              <a:rPr lang="en-US" dirty="0" smtClean="0"/>
              <a:t>Conflicts between Nuclear States</a:t>
            </a:r>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defRPr/>
            </a:pPr>
            <a:r>
              <a:rPr lang="en-US" dirty="0" smtClean="0"/>
              <a:t>US-Japan Nuclear Agreement</a:t>
            </a:r>
            <a:endParaRPr lang="en-US" dirty="0" smtClean="0"/>
          </a:p>
          <a:p>
            <a:pPr lvl="1"/>
            <a:r>
              <a:rPr lang="en-US" dirty="0" smtClean="0"/>
              <a:t>New, more deadly, useable nuclear weapons</a:t>
            </a:r>
            <a:endParaRPr lang="en-US" dirty="0" smtClean="0"/>
          </a:p>
          <a:p>
            <a:r>
              <a:rPr lang="en-US" dirty="0" smtClean="0"/>
              <a:t>Nuclear Power – Meltdowns, Waste, Money</a:t>
            </a:r>
            <a:endParaRPr lang="en-US" dirty="0" smtClean="0"/>
          </a:p>
          <a:p>
            <a:r>
              <a:rPr lang="en-US" dirty="0" smtClean="0"/>
              <a:t>Uranium Mines, Mills, Transport, Processing – killing and contaminating - then and now</a:t>
            </a:r>
            <a:endParaRPr lang="en-US" dirty="0" smtClean="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http://drrajivdesaimd.com/2012/08/01/the-war/</a:t>
            </a:r>
            <a:endParaRPr lang="en-US" dirty="0" smtClean="0"/>
          </a:p>
          <a:p>
            <a:endParaRPr lang="en-US" dirty="0" smtClean="0"/>
          </a:p>
          <a:p>
            <a:r>
              <a:rPr lang="en-US" dirty="0" smtClean="0"/>
              <a:t>Ukraine: US, Russia</a:t>
            </a:r>
            <a:endParaRPr lang="en-US" dirty="0" smtClean="0"/>
          </a:p>
          <a:p>
            <a:r>
              <a:rPr lang="en-US" dirty="0" smtClean="0"/>
              <a:t>Syria: US, Russia</a:t>
            </a:r>
            <a:endParaRPr lang="en-US" dirty="0" smtClean="0"/>
          </a:p>
          <a:p>
            <a:r>
              <a:rPr lang="en-US" dirty="0" smtClean="0"/>
              <a:t>Kashmir: India, Pakistan</a:t>
            </a:r>
            <a:endParaRPr lang="en-US" dirty="0" smtClean="0"/>
          </a:p>
          <a:p>
            <a:r>
              <a:rPr lang="en-US" dirty="0" smtClean="0"/>
              <a:t>S. China Sea, other Asian areas: US, China</a:t>
            </a:r>
            <a:endParaRPr lang="en-US" dirty="0" smtClean="0"/>
          </a:p>
          <a:p>
            <a:r>
              <a:rPr lang="en-US" dirty="0" smtClean="0"/>
              <a:t>Korea: US, Russia, China, N. Korea, S. Korea</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$1,000,000,000 (One Trillion Dollars) planned for 2 new nuclear weapons and 3 new nuclear weapon delivery systems in the U.S. alone.  Russia and China are also “modernizing” their nuclear weapons.</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James Martin Center for Nonproliferation Studies at the Middlebury Institute of International Studies at Monterey</a:t>
            </a:r>
            <a:endParaRPr lang="en-US" sz="1200" dirty="0" smtClean="0"/>
          </a:p>
          <a:p>
            <a:endParaRPr lang="en-US" dirty="0" smtClean="0"/>
          </a:p>
          <a:p>
            <a:r>
              <a:rPr lang="en-US" sz="1200" dirty="0" smtClean="0"/>
              <a:t>UN Treaty (Rachel)</a:t>
            </a:r>
            <a:endParaRPr lang="en-US" sz="1200" dirty="0" smtClean="0"/>
          </a:p>
          <a:p>
            <a:r>
              <a:rPr lang="en-US" sz="1200" dirty="0" smtClean="0"/>
              <a:t>The Nuclear Weapons prohibits the use, possession, development, testing, deployment and transfer of nuclear weapons under international law. </a:t>
            </a:r>
            <a:endParaRPr lang="en-US" sz="1200" dirty="0" smtClean="0"/>
          </a:p>
          <a:p>
            <a:endParaRPr lang="en-US" sz="1200" dirty="0" smtClean="0"/>
          </a:p>
          <a:p>
            <a:r>
              <a:rPr lang="en-US" sz="1200" dirty="0" smtClean="0"/>
              <a:t>Current nuclear weapons ban project has its origins in the Humanitarian Initiative, a group of non-nuclear weapons states who have sought to push nuclear disarmament forward by focusing on the </a:t>
            </a:r>
            <a:r>
              <a:rPr lang="en-US" sz="1200" b="1" dirty="0" smtClean="0"/>
              <a:t>severe humanitarian consequences of nuclear war</a:t>
            </a:r>
            <a:r>
              <a:rPr lang="en-US" sz="1200" dirty="0" smtClean="0"/>
              <a:t>.</a:t>
            </a:r>
            <a:endParaRPr lang="en-US" sz="1200" dirty="0" smtClean="0"/>
          </a:p>
          <a:p>
            <a:endParaRPr lang="en-US" sz="1200" dirty="0" smtClean="0"/>
          </a:p>
          <a:p>
            <a:r>
              <a:rPr lang="en-US" sz="1200" dirty="0" smtClean="0"/>
              <a:t>(Rest needs to be re-written)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NOBEL</a:t>
            </a:r>
            <a:r>
              <a:rPr lang="en-US" baseline="0" dirty="0" smtClean="0"/>
              <a:t> PEACE award has given to ICAN on December 11, 2017</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can do to reduce the possibility of nuclear war</a:t>
            </a:r>
            <a:endParaRPr lang="en-US" dirty="0" smtClean="0"/>
          </a:p>
          <a:p>
            <a:endParaRPr lang="en-US" dirty="0" smtClean="0"/>
          </a:p>
          <a:p>
            <a:r>
              <a:rPr lang="en-US" dirty="0" smtClean="0"/>
              <a:t>Encourage US involvement in the UN Nuclear Weapons Ban negotiations and treaty ratification</a:t>
            </a:r>
            <a:endParaRPr lang="en-US" dirty="0" smtClean="0"/>
          </a:p>
          <a:p>
            <a:r>
              <a:rPr lang="en-US" dirty="0" smtClean="0"/>
              <a:t>Support the Markey-Lieu bill – The US shall not strike first with nuclear weapons without a Congressional Declaration of War</a:t>
            </a:r>
            <a:endParaRPr lang="en-US" dirty="0" smtClean="0"/>
          </a:p>
          <a:p>
            <a:endParaRPr lang="en-US" dirty="0" smtClean="0"/>
          </a:p>
          <a:p>
            <a:r>
              <a:rPr lang="en-US" dirty="0" smtClean="0"/>
              <a:t>(need to rewrite this for Japan audience)</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Nuclear Power</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en-US" dirty="0" smtClean="0"/>
              <a:t>Nuclear power plants routinely release radioactivity, are at risk of melt-down, and produce fuel rods containing plutonium for bombs.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kern="1200" baseline="0" dirty="0" smtClean="0">
                <a:solidFill>
                  <a:schemeClr val="tx1"/>
                </a:solidFill>
                <a:latin typeface="+mn-lt"/>
                <a:ea typeface="+mn-ea"/>
                <a:cs typeface="+mn-cs"/>
              </a:rPr>
              <a:t>1. Every nuclear power reactor dumps radioactive water, scatters radioactive</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particles, and disperses radioactive gases as part of its </a:t>
            </a:r>
            <a:r>
              <a:rPr lang="en-US" sz="1200" b="1" kern="1200" baseline="0" dirty="0" smtClean="0">
                <a:solidFill>
                  <a:schemeClr val="tx1"/>
                </a:solidFill>
                <a:latin typeface="+mn-lt"/>
                <a:ea typeface="+mn-ea"/>
                <a:cs typeface="+mn-cs"/>
              </a:rPr>
              <a:t>routine, everyday operation.</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It doesn’t take an accident. Federal regulations permit these radioactive releases.</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2. Radioactivity is measured in curies. An average operating nuclear power</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reactor will have about </a:t>
            </a:r>
            <a:r>
              <a:rPr lang="en-US" sz="1200" b="1" kern="1200" baseline="0" dirty="0" smtClean="0">
                <a:solidFill>
                  <a:schemeClr val="tx1"/>
                </a:solidFill>
                <a:latin typeface="+mn-lt"/>
                <a:ea typeface="+mn-ea"/>
                <a:cs typeface="+mn-cs"/>
              </a:rPr>
              <a:t>16 billion curies in its reactor core. This is the equivalent</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long-lived radioactivity of at least 1,000 Hiroshima bombs. In contrast, a large medical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center, with as many as 1,000 approved laboratory areas in which radioactive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materials are used, may have a combined inventory of only about </a:t>
            </a:r>
            <a:r>
              <a:rPr lang="en-US" sz="1200" b="1" kern="1200" baseline="0" dirty="0" smtClean="0">
                <a:solidFill>
                  <a:schemeClr val="tx1"/>
                </a:solidFill>
                <a:latin typeface="+mn-lt"/>
                <a:ea typeface="+mn-ea"/>
                <a:cs typeface="+mn-cs"/>
              </a:rPr>
              <a:t>two curies.</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3. Many of a reactor’s byproducts give off radioactive particles and rays for</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enormously long periods --- described in terms of “half-lives.” For example, iodine-129</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has a half-life of about 16 million years; technetium-99 = 211,000 years; and</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plutonium-239 = 24,000 years. Xenon-135, a noble gas, decays into cesium-135,</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 isotope with a 2.3 million-year half-life. Radioactive materials give off hazardous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radioactivity for </a:t>
            </a:r>
            <a:r>
              <a:rPr lang="en-US" sz="1200" b="1" kern="1200" baseline="0" dirty="0" smtClean="0">
                <a:solidFill>
                  <a:schemeClr val="tx1"/>
                </a:solidFill>
                <a:latin typeface="+mn-lt"/>
                <a:ea typeface="+mn-ea"/>
                <a:cs typeface="+mn-cs"/>
              </a:rPr>
              <a:t>at least ten half-lives.</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4. A reactor’s fuel rods, pipes, tanks and valves can leak. Mechanical failure and</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human error can also cause leaks. As a nuclear plant ages, so does its equipment</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and leaks generally increase.</a:t>
            </a:r>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5. Liquid releases:</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Some contaminated water is intentionally removed from the reactor’s cooling</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system to reduce the amount of radioactive and corrosive chemicals that damage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valves and pipes. This water is filtered and then either recycled back into the cooling</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system or released into the environment.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 A typical 1000-megawatt pressurized water reactor (with a cooling tower) takes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about 20,000 gallons of river, lake or ocean water per minute for cooling; circulates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through a 50-mile maze of pipes; returns about 5,000 gallons per minute to the same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body of water; and releases the remainder to the atmosphere as vapor. A similar reactor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without a cooling tower can take in as much as one-half million gallons per minute. </a:t>
            </a:r>
            <a:r>
              <a:rPr lang="en-US" sz="1200" b="1" kern="1200" baseline="0" dirty="0" smtClean="0">
                <a:solidFill>
                  <a:schemeClr val="tx1"/>
                </a:solidFill>
                <a:latin typeface="+mn-lt"/>
                <a:ea typeface="+mn-ea"/>
                <a:cs typeface="+mn-cs"/>
              </a:rPr>
              <a:t>The</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discharge water is contaminated with radioactive isotopes in amounts that are</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not precisely tracked and are potentially biologically damaging.</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 Government regulations allow radioactive water containing “permissible” levels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of contaminants to be released to the environment. </a:t>
            </a:r>
            <a:r>
              <a:rPr lang="en-US" sz="1200" b="1" kern="1200" baseline="0" dirty="0" smtClean="0">
                <a:solidFill>
                  <a:schemeClr val="tx1"/>
                </a:solidFill>
                <a:latin typeface="+mn-lt"/>
                <a:ea typeface="+mn-ea"/>
                <a:cs typeface="+mn-cs"/>
              </a:rPr>
              <a:t>Permissible does not mean safe.</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Detectors at reactors are set to allow radioactive water to be released, </a:t>
            </a:r>
            <a:r>
              <a:rPr lang="en-US" sz="1200" b="1" kern="1200" baseline="0" dirty="0" smtClean="0">
                <a:solidFill>
                  <a:schemeClr val="tx1"/>
                </a:solidFill>
                <a:latin typeface="+mn-lt"/>
                <a:ea typeface="+mn-ea"/>
                <a:cs typeface="+mn-cs"/>
              </a:rPr>
              <a:t>unfiltered, if</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below the “permissible” legal levels.</a:t>
            </a:r>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6. Gaseous releases:</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Some radioactive gases, stripped from the reactor cooling water, are retained in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decay tanks for days before being released into the atmosphere through filtered </a:t>
            </a:r>
            <a:r>
              <a:rPr lang="en-US" sz="1200" b="1" kern="1200" baseline="0" dirty="0" smtClean="0">
                <a:solidFill>
                  <a:schemeClr val="tx1"/>
                </a:solidFill>
                <a:latin typeface="+mn-lt"/>
                <a:ea typeface="+mn-ea"/>
                <a:cs typeface="+mn-cs"/>
              </a:rPr>
              <a:t>roof</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top vents. Some gases leak into the power plant buildings’ interiors and are released</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during periodic “purges” or “</a:t>
            </a:r>
            <a:r>
              <a:rPr lang="en-US" sz="1200" kern="1200" baseline="0" dirty="0" err="1" smtClean="0">
                <a:solidFill>
                  <a:schemeClr val="tx1"/>
                </a:solidFill>
                <a:latin typeface="+mn-lt"/>
                <a:ea typeface="+mn-ea"/>
                <a:cs typeface="+mn-cs"/>
              </a:rPr>
              <a:t>ventings</a:t>
            </a:r>
            <a:r>
              <a:rPr lang="en-US" sz="1200" kern="1200" baseline="0" dirty="0" smtClean="0">
                <a:solidFill>
                  <a:schemeClr val="tx1"/>
                </a:solidFill>
                <a:latin typeface="+mn-lt"/>
                <a:ea typeface="+mn-ea"/>
                <a:cs typeface="+mn-cs"/>
              </a:rPr>
              <a:t>.” These airborne gases contaminate not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only the air, but also fall out upon soil and water.</a:t>
            </a:r>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7. Radioactive releases from a nuclear power reactor’s routine operation often are</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not fully detected or reported. Accidental releases also cannot be completely</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verified or documented.</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t>Geothermal Power in Japan</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spcBef>
                <a:spcPts val="0"/>
              </a:spcBef>
              <a:spcAft>
                <a:spcPts val="600"/>
              </a:spcAft>
              <a:buNone/>
            </a:pPr>
            <a:r>
              <a:rPr lang="ja-JP" altLang="en-US" sz="1600" dirty="0" smtClean="0"/>
              <a:t>ゴールデンルール号のキャプテン、アルバート・ビゲローは、道徳的義務を感じました。第二次大戦中彼は海軍将校でした。</a:t>
            </a:r>
            <a:endParaRPr lang="en-US" altLang="ja-JP" sz="1600" dirty="0" smtClean="0"/>
          </a:p>
          <a:p>
            <a:pPr marL="0" indent="0">
              <a:spcBef>
                <a:spcPts val="0"/>
              </a:spcBef>
              <a:spcAft>
                <a:spcPts val="600"/>
              </a:spcAft>
              <a:buNone/>
            </a:pPr>
            <a:endParaRPr lang="en-US" altLang="ja-JP" sz="1600" dirty="0" smtClean="0"/>
          </a:p>
          <a:p>
            <a:pPr marL="0" indent="0">
              <a:spcBef>
                <a:spcPts val="0"/>
              </a:spcBef>
              <a:spcAft>
                <a:spcPts val="600"/>
              </a:spcAft>
              <a:buNone/>
            </a:pPr>
            <a:r>
              <a:rPr lang="ja-JP" altLang="en-US" sz="1600" dirty="0" smtClean="0"/>
              <a:t>護衛駆逐艦の艦長をつとめている間、広島の原子爆弾の投下のニュースを知り、彼らはサンディエゴから真珠湾に接近しました。</a:t>
            </a:r>
            <a:endParaRPr lang="en-US" altLang="ja-JP" sz="1600" dirty="0" smtClean="0"/>
          </a:p>
          <a:p>
            <a:pPr marL="0" indent="0">
              <a:spcBef>
                <a:spcPts val="0"/>
              </a:spcBef>
              <a:spcAft>
                <a:spcPts val="600"/>
              </a:spcAft>
              <a:buNone/>
            </a:pPr>
            <a:endParaRPr lang="en-US" sz="1600" dirty="0" smtClean="0"/>
          </a:p>
          <a:p>
            <a:pPr marL="0" indent="0">
              <a:spcBef>
                <a:spcPts val="0"/>
              </a:spcBef>
              <a:spcAft>
                <a:spcPts val="600"/>
              </a:spcAft>
              <a:buNone/>
            </a:pPr>
            <a:r>
              <a:rPr lang="ja-JP" altLang="en-US" sz="1600" dirty="0" smtClean="0"/>
              <a:t>「直観的に、当時、戦争というものが道徳的に不可能であると初めて気づいたのでした。」年金受給の</a:t>
            </a:r>
            <a:r>
              <a:rPr lang="en-US" altLang="ja-JP" sz="1600" dirty="0" smtClean="0"/>
              <a:t>1</a:t>
            </a:r>
            <a:r>
              <a:rPr lang="ja-JP" altLang="en-US" sz="1600" dirty="0" smtClean="0"/>
              <a:t>ヵ月前に辞任したことを、彼は誇りに思っていました。</a:t>
            </a:r>
            <a:endParaRPr lang="en-US" sz="1600" dirty="0" smtClean="0"/>
          </a:p>
          <a:p>
            <a:endParaRPr lang="en-US" sz="1600" dirty="0" smtClean="0"/>
          </a:p>
          <a:p>
            <a:r>
              <a:rPr lang="ja-JP" altLang="en-US" sz="1600" dirty="0" smtClean="0"/>
              <a:t>ボートとクルーの命をかけてまで、なぜ彼らクエーカー教徒らは、小さなボートを太平洋のど真ん中へと繰り出したりしたのでしょうか？</a:t>
            </a:r>
            <a:endParaRPr lang="en-US" altLang="ja-JP" sz="1600" dirty="0" smtClean="0"/>
          </a:p>
          <a:p>
            <a:endParaRPr lang="en-US" sz="1600" baseline="0" dirty="0" smtClean="0"/>
          </a:p>
          <a:p>
            <a:r>
              <a:rPr lang="en-US" sz="1600" baseline="0" dirty="0" smtClean="0"/>
              <a:t>a) </a:t>
            </a:r>
            <a:r>
              <a:rPr lang="ja-JP" altLang="en-US" sz="1600" baseline="0" dirty="0" smtClean="0"/>
              <a:t>広島長崎への原爆投下</a:t>
            </a:r>
            <a:endParaRPr lang="en-US" sz="1600"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mn-ea"/>
              </a:rPr>
              <a:t>Observations From Fukushima</a:t>
            </a:r>
            <a:endParaRPr lang="en-US" dirty="0" smtClean="0">
              <a:sym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en-US" dirty="0" smtClean="0"/>
              <a:t>Ghost towns, abandoned homes and farms, roadblocks and closed gates, workers with masks</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ym typeface="+mn-ea"/>
              </a:rPr>
              <a:t>Although most farmers abandoned their animals, some to die horrible death of starvation, and in the</a:t>
            </a:r>
            <a:r>
              <a:rPr lang="en-US" sz="1200" baseline="0" dirty="0" smtClean="0">
                <a:sym typeface="+mn-ea"/>
              </a:rPr>
              <a:t> ”caution zone,” animals were ordered to under euthanasia. A</a:t>
            </a:r>
            <a:r>
              <a:rPr lang="en-US" sz="1200" dirty="0" smtClean="0">
                <a:sym typeface="+mn-ea"/>
              </a:rPr>
              <a:t> few stayed to care for their animals out of compassion and protest</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 Damage</a:t>
            </a:r>
            <a:endParaRPr lang="en-US" dirty="0" smtClean="0"/>
          </a:p>
          <a:p>
            <a:r>
              <a:rPr lang="en-US" dirty="0" smtClean="0">
                <a:sym typeface="+mn-ea"/>
              </a:rPr>
              <a:t>Changed animals - cows with white spots, birds with unequal tail feathers and different coloring</a:t>
            </a:r>
            <a:endParaRPr lang="en-US" dirty="0" smtClean="0"/>
          </a:p>
          <a:p>
            <a:r>
              <a:rPr lang="en-US" dirty="0" smtClean="0">
                <a:sym typeface="+mn-ea"/>
              </a:rPr>
              <a:t>Changed plants - pointed versus round leaves</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ym typeface="+mn-ea"/>
              </a:rPr>
              <a:t>Fields with soil scraped off</a:t>
            </a:r>
            <a:br>
              <a:rPr lang="en-US" sz="1200" dirty="0" smtClean="0"/>
            </a:br>
            <a:r>
              <a:rPr lang="en-US" sz="1200" dirty="0" smtClean="0">
                <a:sym typeface="+mn-ea"/>
              </a:rPr>
              <a:t>Miles of garbage bags</a:t>
            </a:r>
            <a:br>
              <a:rPr lang="en-US" sz="1200" dirty="0" smtClean="0"/>
            </a:br>
            <a:r>
              <a:rPr lang="en-US" sz="1200" dirty="0" smtClean="0">
                <a:sym typeface="+mn-ea"/>
              </a:rPr>
              <a:t>Toxic landscaping, Tsunami Zone - toxic sea walls</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sym typeface="+mn-ea"/>
              </a:rPr>
              <a:t>Sumio</a:t>
            </a:r>
            <a:r>
              <a:rPr lang="en-US" sz="1200" dirty="0" smtClean="0">
                <a:sym typeface="+mn-ea"/>
              </a:rPr>
              <a:t> Konno story</a:t>
            </a:r>
            <a:endParaRPr lang="en-US" sz="1200" dirty="0" smtClean="0">
              <a:sym typeface="+mn-ea"/>
            </a:endParaRPr>
          </a:p>
          <a:p>
            <a:endParaRPr lang="en-US" sz="1200" dirty="0" smtClean="0">
              <a:sym typeface="+mn-ea"/>
            </a:endParaRPr>
          </a:p>
          <a:p>
            <a:r>
              <a:rPr lang="en-US" sz="1200" dirty="0" smtClean="0">
                <a:sym typeface="+mn-ea"/>
              </a:rPr>
              <a:t>Stories from other evacuees - </a:t>
            </a:r>
            <a:br>
              <a:rPr lang="en-US" sz="1200" dirty="0" smtClean="0">
                <a:sym typeface="+mn-ea"/>
              </a:rPr>
            </a:br>
            <a:br>
              <a:rPr lang="en-US" sz="1200" dirty="0" smtClean="0">
                <a:sym typeface="+mn-ea"/>
              </a:rPr>
            </a:br>
            <a:r>
              <a:rPr lang="en-US" sz="1200" dirty="0" smtClean="0">
                <a:sym typeface="+mn-ea"/>
              </a:rPr>
              <a:t>* moved multiple times, </a:t>
            </a:r>
            <a:br>
              <a:rPr lang="en-US" sz="1200" dirty="0" smtClean="0">
                <a:sym typeface="+mn-ea"/>
              </a:rPr>
            </a:br>
            <a:r>
              <a:rPr lang="en-US" sz="1200" dirty="0" smtClean="0">
                <a:sym typeface="+mn-ea"/>
              </a:rPr>
              <a:t>* may have to return to contaminated homes</a:t>
            </a:r>
            <a:br>
              <a:rPr lang="en-US" sz="1200" dirty="0" smtClean="0">
                <a:sym typeface="+mn-ea"/>
              </a:rPr>
            </a:br>
            <a:r>
              <a:rPr lang="en-US" sz="1200" dirty="0" smtClean="0">
                <a:sym typeface="+mn-ea"/>
              </a:rPr>
              <a:t>* changed acceptable standards</a:t>
            </a:r>
            <a:br>
              <a:rPr lang="en-US" sz="1200" dirty="0" smtClean="0">
                <a:sym typeface="+mn-ea"/>
              </a:rPr>
            </a:br>
            <a:r>
              <a:rPr lang="en-US" sz="1200" dirty="0" smtClean="0">
                <a:sym typeface="+mn-ea"/>
              </a:rPr>
              <a:t>* divorces</a:t>
            </a:r>
            <a:br>
              <a:rPr lang="en-US" sz="1200" dirty="0" smtClean="0">
                <a:sym typeface="+mn-ea"/>
              </a:rPr>
            </a:br>
            <a:r>
              <a:rPr lang="en-US" sz="1200" dirty="0" smtClean="0">
                <a:sym typeface="+mn-ea"/>
              </a:rPr>
              <a:t>* subsidies being removed</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lessons</a:t>
            </a:r>
            <a:br>
              <a:rPr lang="en-US" dirty="0" smtClean="0"/>
            </a:br>
            <a:br>
              <a:rPr lang="en-US" dirty="0" smtClean="0"/>
            </a:br>
            <a:r>
              <a:rPr lang="en-US" dirty="0" smtClean="0">
                <a:sym typeface="+mn-ea"/>
              </a:rPr>
              <a:t>Men only doing decontamination work, housing areas and restaurants for the workers 6000 of them</a:t>
            </a:r>
            <a:endParaRPr lang="en-US" dirty="0" smtClean="0"/>
          </a:p>
          <a:p>
            <a:r>
              <a:rPr lang="en-US" dirty="0" smtClean="0">
                <a:sym typeface="+mn-ea"/>
              </a:rPr>
              <a:t>Make-work projects - propaganda building, toxic sea wall - many of the same huge companies that built the NPP now profit from its demise.</a:t>
            </a:r>
            <a:endParaRPr lang="en-US" dirty="0" smtClean="0"/>
          </a:p>
          <a:p>
            <a:r>
              <a:rPr lang="en-US" dirty="0" smtClean="0">
                <a:sym typeface="+mn-ea"/>
              </a:rPr>
              <a:t>Additional danger - if another earthquake, tsunami or typhoon hits the NPP it could be an even faster disaster</a:t>
            </a:r>
            <a:endParaRPr lang="en-US" dirty="0" smtClean="0"/>
          </a:p>
          <a:p>
            <a:r>
              <a:rPr lang="en-US" dirty="0" smtClean="0">
                <a:sym typeface="+mn-ea"/>
              </a:rPr>
              <a:t>Abe government approving restarting NPPs and wants more NPPs</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US-Japan</a:t>
            </a:r>
            <a:r>
              <a:rPr lang="en-US" baseline="0" dirty="0" smtClean="0"/>
              <a:t> Nuclear Energy Cooperation Agreement</a:t>
            </a:r>
            <a:endParaRPr lang="en-US" baseline="0" dirty="0" smtClean="0"/>
          </a:p>
          <a:p>
            <a:endParaRPr lang="en-US" baseline="0" dirty="0" smtClean="0"/>
          </a:p>
          <a:p>
            <a:pPr algn="l"/>
            <a:r>
              <a:rPr lang="en-US" sz="1200" dirty="0" smtClean="0"/>
              <a:t>The </a:t>
            </a:r>
            <a:r>
              <a:rPr lang="en-US" sz="1200" dirty="0" err="1" smtClean="0"/>
              <a:t>Rokkasho</a:t>
            </a:r>
            <a:r>
              <a:rPr lang="en-US" sz="1200" dirty="0" smtClean="0"/>
              <a:t> Reprocessing Plant, scheduled to start in the fall of 2018.  Pu Production Rate: 8 metric tons / year</a:t>
            </a:r>
            <a:endParaRPr lang="en-US" sz="1200" dirty="0" smtClean="0"/>
          </a:p>
          <a:p>
            <a:pPr algn="l"/>
            <a:r>
              <a:rPr lang="en-US" sz="1200" dirty="0" smtClean="0"/>
              <a:t>Overall cost: $120 Billion</a:t>
            </a:r>
            <a:endParaRPr lang="en-US" sz="1200" dirty="0" smtClean="0"/>
          </a:p>
          <a:p>
            <a:endParaRPr lang="en-US" dirty="0" smtClean="0"/>
          </a:p>
          <a:p>
            <a:pPr algn="l"/>
            <a:r>
              <a:rPr lang="en-US" sz="1200" dirty="0" smtClean="0">
                <a:solidFill>
                  <a:srgbClr val="000000"/>
                </a:solidFill>
              </a:rPr>
              <a:t>The </a:t>
            </a:r>
            <a:r>
              <a:rPr lang="en-US" sz="1200" dirty="0" err="1" smtClean="0">
                <a:solidFill>
                  <a:srgbClr val="000000"/>
                </a:solidFill>
              </a:rPr>
              <a:t>Monju</a:t>
            </a:r>
            <a:r>
              <a:rPr lang="en-US" sz="1200" dirty="0" smtClean="0">
                <a:solidFill>
                  <a:srgbClr val="000000"/>
                </a:solidFill>
              </a:rPr>
              <a:t> fast breeder reactor was designed to use plutonium as a fuel - never in full operation and will be decommissioned.  Japan has almost no capacity to use plutonium for fuel.  It is so hot it is cooled by molten sodium, which explodes on contact with water</a:t>
            </a:r>
            <a:endParaRPr lang="en-US" sz="1200" dirty="0" smtClean="0">
              <a:solidFill>
                <a:srgbClr val="000000"/>
              </a:solidFill>
            </a:endParaRPr>
          </a:p>
          <a:p>
            <a:pPr algn="l"/>
            <a:endParaRPr lang="en-US" sz="120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Two reactors at Kansai Electric Power Co.’s </a:t>
            </a:r>
            <a:r>
              <a:rPr lang="en-US" sz="1200" dirty="0" err="1" smtClean="0"/>
              <a:t>Takahama</a:t>
            </a:r>
            <a:r>
              <a:rPr lang="en-US" sz="1200" dirty="0" smtClean="0"/>
              <a:t> plant in Fukui Prefecture that use mixed oxide fuel (MOX)</a:t>
            </a:r>
            <a:endParaRPr lang="en-US" sz="1200" dirty="0" smtClean="0"/>
          </a:p>
          <a:p>
            <a:pPr algn="l"/>
            <a:endParaRPr lang="en-US" sz="1200" dirty="0" smtClean="0">
              <a:solidFill>
                <a:srgbClr val="000000"/>
              </a:solidFill>
            </a:endParaRPr>
          </a:p>
          <a:p>
            <a:pPr algn="l"/>
            <a:r>
              <a:rPr lang="en-US" sz="1200" dirty="0" smtClean="0"/>
              <a:t>Signed in 1988,  the agreement allows Japan to be the </a:t>
            </a:r>
            <a:r>
              <a:rPr lang="en-US" sz="1200" dirty="0" err="1" smtClean="0"/>
              <a:t>ony</a:t>
            </a:r>
            <a:r>
              <a:rPr lang="en-US" sz="1200" dirty="0" smtClean="0"/>
              <a:t> non-nuclear power that the U.S. allows to produce plutonium by reprocessing spent nuclear fuel.</a:t>
            </a:r>
            <a:endParaRPr lang="en-US" sz="1200" dirty="0" smtClean="0"/>
          </a:p>
          <a:p>
            <a:pPr algn="l"/>
            <a:endParaRPr lang="en-US" sz="1100" dirty="0" smtClean="0"/>
          </a:p>
          <a:p>
            <a:pPr algn="l"/>
            <a:r>
              <a:rPr lang="en-US" sz="1200" dirty="0" smtClean="0"/>
              <a:t>Automatically renews July 2018 unless one of the countries objects - neither is currently planning to stop the renewal or renegotiate the wording.</a:t>
            </a:r>
            <a:endParaRPr lang="en-US" sz="1200" dirty="0" smtClean="0"/>
          </a:p>
          <a:p>
            <a:pPr algn="l"/>
            <a:endParaRPr lang="en-US" sz="1100" dirty="0" smtClean="0"/>
          </a:p>
          <a:p>
            <a:pPr algn="l"/>
            <a:r>
              <a:rPr lang="en-US" sz="1200" dirty="0" smtClean="0"/>
              <a:t>Japan possesses roughly 48 tons of plutonium: 11 tons in Japan,  21 in UK, 16 in France.  </a:t>
            </a:r>
            <a:br>
              <a:rPr lang="en-US" sz="1200" dirty="0" smtClean="0"/>
            </a:br>
            <a:r>
              <a:rPr lang="en-US" sz="1200" dirty="0" smtClean="0"/>
              <a:t>Enough to make 6,000 nuclear bombs.  </a:t>
            </a:r>
            <a:r>
              <a:rPr lang="en-US" sz="1200" dirty="0" smtClean="0">
                <a:sym typeface="+mn-ea"/>
              </a:rPr>
              <a:t>Risks: Earthquakes, theft by terrorists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a:t>
            </a:r>
            <a:r>
              <a:rPr lang="en-US" baseline="0" dirty="0" smtClean="0"/>
              <a:t> conducted 67 nuclear tests in the Marshall Islands from 1946 through 1958. </a:t>
            </a:r>
            <a:endParaRPr lang="en-US" baseline="0" dirty="0" smtClean="0"/>
          </a:p>
          <a:p>
            <a:endParaRPr lang="en-US" baseline="0" dirty="0" smtClean="0"/>
          </a:p>
          <a:p>
            <a:r>
              <a:rPr lang="en-US" baseline="0" dirty="0" smtClean="0"/>
              <a:t>The amount of radiation spread during this period is equivalent to: 1.5 times more of Hiroshima bomb detonated every single day for 12 years!</a:t>
            </a:r>
            <a:br>
              <a:rPr lang="en-US" baseline="0" dirty="0" smtClean="0"/>
            </a:br>
            <a:endParaRPr lang="en-US" baseline="0" dirty="0" smtClean="0"/>
          </a:p>
          <a:p>
            <a:r>
              <a:rPr lang="en-US" baseline="0" dirty="0" smtClean="0"/>
              <a:t>FYI: France conducted nuclear tests in Tahiti for 193 times!</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p>
          <a:p>
            <a:r>
              <a:rPr lang="ja-JP" altLang="en-US" sz="1200" dirty="0" smtClean="0"/>
              <a:t>ボートとクルーの命をかけてまで、なぜ彼らクエーカー教徒らは、小さなボートを太平洋のど真ん中へと繰り出したりしたのでしょうか？</a:t>
            </a:r>
            <a:endParaRPr lang="en-US" altLang="ja-JP" sz="1200" dirty="0" smtClean="0"/>
          </a:p>
          <a:p>
            <a:endParaRPr lang="en-US" baseline="0" dirty="0" smtClean="0"/>
          </a:p>
          <a:p>
            <a:r>
              <a:rPr lang="en-US" baseline="0" dirty="0" smtClean="0"/>
              <a:t>c) </a:t>
            </a:r>
            <a:r>
              <a:rPr lang="ja-JP" altLang="en-US" baseline="0" dirty="0" smtClean="0"/>
              <a:t>マーシャル諸島と島民の暮らしを破壊</a:t>
            </a:r>
            <a:endParaRPr lang="en-US" altLang="ja-JP" baseline="0" dirty="0" smtClean="0"/>
          </a:p>
          <a:p>
            <a:r>
              <a:rPr lang="en-US" baseline="0" dirty="0" smtClean="0"/>
              <a:t>Equivalent of 1.5 Hiroshima-size bombs dropped every day for 12 years</a:t>
            </a:r>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dirty="0" smtClean="0"/>
              <a:t>広島の原爆乙女はゴールデンルール号初代のクルーに多大な影響を与えました。彼らは、市民的不服従から太平洋で核実験を止めようとしたのでした。</a:t>
            </a:r>
            <a:endParaRPr lang="en-US" altLang="ja-JP" dirty="0" smtClean="0"/>
          </a:p>
          <a:p>
            <a:endParaRPr lang="en-US" altLang="ja-JP" dirty="0" smtClean="0"/>
          </a:p>
          <a:p>
            <a:r>
              <a:rPr lang="ja-JP" altLang="en-US" dirty="0" smtClean="0"/>
              <a:t>バート・ビゲローの家族は、</a:t>
            </a:r>
            <a:r>
              <a:rPr lang="en-US" altLang="ja-JP" dirty="0" smtClean="0"/>
              <a:t>1</a:t>
            </a:r>
            <a:r>
              <a:rPr lang="ja-JP" altLang="en-US" dirty="0" smtClean="0"/>
              <a:t>年以上の間</a:t>
            </a:r>
            <a:r>
              <a:rPr lang="en-US" altLang="ja-JP" dirty="0" smtClean="0"/>
              <a:t>7</a:t>
            </a:r>
            <a:r>
              <a:rPr lang="ja-JP" altLang="en-US" dirty="0" smtClean="0"/>
              <a:t>歳と</a:t>
            </a:r>
            <a:r>
              <a:rPr lang="en-US" altLang="ja-JP" dirty="0" smtClean="0"/>
              <a:t>13</a:t>
            </a:r>
            <a:r>
              <a:rPr lang="ja-JP" altLang="en-US" dirty="0" smtClean="0"/>
              <a:t>歳の少女</a:t>
            </a:r>
            <a:r>
              <a:rPr lang="en-US" altLang="ja-JP" dirty="0" smtClean="0"/>
              <a:t>2</a:t>
            </a:r>
            <a:r>
              <a:rPr lang="ja-JP" altLang="en-US" dirty="0" smtClean="0"/>
              <a:t>人を接待しました。</a:t>
            </a:r>
            <a:endParaRPr lang="en-US" dirty="0" smtClean="0"/>
          </a:p>
          <a:p>
            <a:pPr algn="l"/>
            <a:r>
              <a:rPr lang="ja-JP" altLang="en-US" dirty="0" smtClean="0"/>
              <a:t>笹森成子氏がその一人で、広島原爆を生き伸び、米国に整形手術にきたのでした。</a:t>
            </a:r>
            <a:endParaRPr lang="en-US" dirty="0" smtClean="0"/>
          </a:p>
          <a:p>
            <a:endParaRPr lang="en-US" dirty="0" smtClean="0"/>
          </a:p>
          <a:p>
            <a:endParaRPr lang="en-US" sz="1200" dirty="0" smtClean="0"/>
          </a:p>
          <a:p>
            <a:r>
              <a:rPr lang="ja-JP" altLang="en-US" sz="1200" dirty="0" smtClean="0"/>
              <a:t>ボートとクルーの命をかけてまで、なぜ彼らクエーカー教徒らは、小さなボートを太平洋のど真ん中へと繰り出したりしたのでしょうか？</a:t>
            </a:r>
            <a:endParaRPr lang="en-US" altLang="ja-JP" sz="1200" dirty="0" smtClean="0"/>
          </a:p>
          <a:p>
            <a:endParaRPr lang="en-US" baseline="0" dirty="0" smtClean="0"/>
          </a:p>
          <a:p>
            <a:r>
              <a:rPr lang="en-US" baseline="0" dirty="0" smtClean="0"/>
              <a:t>b) The Hiroshima Maidens</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Strontium 90 in mother’s and cow’s milk</a:t>
            </a:r>
            <a:endParaRPr lang="en-US" sz="1200" dirty="0" smtClean="0"/>
          </a:p>
          <a:p>
            <a:pPr>
              <a:buNone/>
            </a:pPr>
            <a:r>
              <a:rPr lang="en-US" dirty="0" smtClean="0"/>
              <a:t>As a result of the atmospheric nuclear bomb tests by the U.S., U.K, and Russia, </a:t>
            </a:r>
            <a:r>
              <a:rPr lang="en-US" baseline="30000" dirty="0" smtClean="0"/>
              <a:t>90</a:t>
            </a:r>
            <a:r>
              <a:rPr lang="en-US" dirty="0" smtClean="0"/>
              <a:t>Sr was found in milk, and the “Baby Tooth Survey” levels of </a:t>
            </a:r>
            <a:r>
              <a:rPr lang="en-US" baseline="30000" dirty="0" smtClean="0"/>
              <a:t>90</a:t>
            </a:r>
            <a:r>
              <a:rPr lang="en-US" dirty="0" smtClean="0"/>
              <a:t>Sr were found to be 50 times higher between 1950 and 1963.  Initial findings published in 1961 helped convince Kennedy in 1963 to sign the Partial Nuclear Test Ban Treaty.</a:t>
            </a:r>
            <a:endParaRPr lang="en-US" dirty="0" smtClean="0"/>
          </a:p>
          <a:p>
            <a:pPr>
              <a:buNone/>
            </a:pPr>
            <a:r>
              <a:rPr lang="en-US" dirty="0" smtClean="0"/>
              <a:t>Strontium 90 is not naturally occurring, but occurs only as a product of nuclear fission – from spent nuclear fuel and fallout from nuclear tests.  </a:t>
            </a:r>
            <a:endParaRPr lang="en-US" dirty="0" smtClean="0"/>
          </a:p>
          <a:p>
            <a:pPr>
              <a:buNone/>
            </a:pPr>
            <a:r>
              <a:rPr lang="en-US" dirty="0" smtClean="0"/>
              <a:t>Sr90 is a calcium-demand seeker replacing calcium in the bones or breast milk, causing bone cancer and leukemia.</a:t>
            </a:r>
            <a:endParaRPr lang="en-US" altLang="ja-JP"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ja-JP" altLang="en-US" sz="1200" b="0" i="0" kern="1200" dirty="0" smtClean="0">
                <a:solidFill>
                  <a:schemeClr val="tx1"/>
                </a:solidFill>
                <a:effectLst/>
                <a:latin typeface="+mn-lt"/>
                <a:ea typeface="+mn-ea"/>
                <a:cs typeface="+mn-cs"/>
              </a:rPr>
              <a:t>米国、英国、やロシアの行った大気圏内核実験の結果です。そして、ストロンチウム</a:t>
            </a:r>
            <a:r>
              <a:rPr lang="en-US" altLang="ja-JP" sz="1200" b="0" i="0" kern="1200" dirty="0" smtClean="0">
                <a:solidFill>
                  <a:schemeClr val="tx1"/>
                </a:solidFill>
                <a:effectLst/>
                <a:latin typeface="+mn-lt"/>
                <a:ea typeface="+mn-ea"/>
                <a:cs typeface="+mn-cs"/>
              </a:rPr>
              <a:t>90</a:t>
            </a:r>
            <a:r>
              <a:rPr lang="ja-JP" altLang="en-US" sz="1200" b="0" i="0" kern="1200" dirty="0" smtClean="0">
                <a:solidFill>
                  <a:schemeClr val="tx1"/>
                </a:solidFill>
                <a:effectLst/>
                <a:latin typeface="+mn-lt"/>
                <a:ea typeface="+mn-ea"/>
                <a:cs typeface="+mn-cs"/>
              </a:rPr>
              <a:t>はミルクで見つかり、そして、「乳歯調査」で、</a:t>
            </a:r>
            <a:r>
              <a:rPr lang="en-US" altLang="ja-JP" sz="1200" b="0" i="0" kern="1200" dirty="0" smtClean="0">
                <a:solidFill>
                  <a:schemeClr val="tx1"/>
                </a:solidFill>
                <a:effectLst/>
                <a:latin typeface="+mn-lt"/>
                <a:ea typeface="+mn-ea"/>
                <a:cs typeface="+mn-cs"/>
              </a:rPr>
              <a:t>1950</a:t>
            </a:r>
            <a:r>
              <a:rPr lang="ja-JP" altLang="en-US" sz="1200" b="0" i="0" kern="1200" dirty="0" smtClean="0">
                <a:solidFill>
                  <a:schemeClr val="tx1"/>
                </a:solidFill>
                <a:effectLst/>
                <a:latin typeface="+mn-lt"/>
                <a:ea typeface="+mn-ea"/>
                <a:cs typeface="+mn-cs"/>
              </a:rPr>
              <a:t>～</a:t>
            </a:r>
            <a:r>
              <a:rPr lang="en-US" altLang="ja-JP" sz="1200" b="0" i="0" kern="1200" dirty="0" smtClean="0">
                <a:solidFill>
                  <a:schemeClr val="tx1"/>
                </a:solidFill>
                <a:effectLst/>
                <a:latin typeface="+mn-lt"/>
                <a:ea typeface="+mn-ea"/>
                <a:cs typeface="+mn-cs"/>
              </a:rPr>
              <a:t>1963</a:t>
            </a:r>
            <a:r>
              <a:rPr lang="ja-JP" altLang="en-US" sz="1200" b="0" i="0" kern="1200" dirty="0" smtClean="0">
                <a:solidFill>
                  <a:schemeClr val="tx1"/>
                </a:solidFill>
                <a:effectLst/>
                <a:latin typeface="+mn-lt"/>
                <a:ea typeface="+mn-ea"/>
                <a:cs typeface="+mn-cs"/>
              </a:rPr>
              <a:t>年に</a:t>
            </a:r>
            <a:r>
              <a:rPr lang="en-US" altLang="ja-JP" sz="1200" b="0" i="0" kern="1200" dirty="0" smtClean="0">
                <a:solidFill>
                  <a:schemeClr val="tx1"/>
                </a:solidFill>
                <a:effectLst/>
                <a:latin typeface="+mn-lt"/>
                <a:ea typeface="+mn-ea"/>
                <a:cs typeface="+mn-cs"/>
              </a:rPr>
              <a:t>50</a:t>
            </a:r>
            <a:r>
              <a:rPr lang="ja-JP" altLang="en-US" sz="1200" b="0" i="0" kern="1200" dirty="0" smtClean="0">
                <a:solidFill>
                  <a:schemeClr val="tx1"/>
                </a:solidFill>
                <a:effectLst/>
                <a:latin typeface="+mn-lt"/>
                <a:ea typeface="+mn-ea"/>
                <a:cs typeface="+mn-cs"/>
              </a:rPr>
              <a:t>倍より高いとわかりました。</a:t>
            </a:r>
            <a:r>
              <a:rPr lang="en-US" altLang="ja-JP" sz="1200" b="0" i="0" kern="1200" dirty="0" smtClean="0">
                <a:solidFill>
                  <a:schemeClr val="tx1"/>
                </a:solidFill>
                <a:effectLst/>
                <a:latin typeface="+mn-lt"/>
                <a:ea typeface="+mn-ea"/>
                <a:cs typeface="+mn-cs"/>
              </a:rPr>
              <a:t>1961</a:t>
            </a:r>
            <a:r>
              <a:rPr lang="ja-JP" altLang="en-US" sz="1200" b="0" i="0" kern="1200" dirty="0" smtClean="0">
                <a:solidFill>
                  <a:schemeClr val="tx1"/>
                </a:solidFill>
                <a:effectLst/>
                <a:latin typeface="+mn-lt"/>
                <a:ea typeface="+mn-ea"/>
                <a:cs typeface="+mn-cs"/>
              </a:rPr>
              <a:t>年発表の最初の評決は、</a:t>
            </a:r>
            <a:r>
              <a:rPr lang="en-US" altLang="ja-JP" sz="1200" b="0" i="0" kern="1200" dirty="0" smtClean="0">
                <a:solidFill>
                  <a:schemeClr val="tx1"/>
                </a:solidFill>
                <a:effectLst/>
                <a:latin typeface="+mn-lt"/>
                <a:ea typeface="+mn-ea"/>
                <a:cs typeface="+mn-cs"/>
              </a:rPr>
              <a:t>1963</a:t>
            </a:r>
            <a:r>
              <a:rPr lang="ja-JP" altLang="en-US" sz="1200" b="0" i="0" kern="1200" dirty="0" smtClean="0">
                <a:solidFill>
                  <a:schemeClr val="tx1"/>
                </a:solidFill>
                <a:effectLst/>
                <a:latin typeface="+mn-lt"/>
                <a:ea typeface="+mn-ea"/>
                <a:cs typeface="+mn-cs"/>
              </a:rPr>
              <a:t>年のケネディに部分的核実験禁止条約に署名させるのに十分でした。</a:t>
            </a:r>
            <a:endParaRPr lang="en-US" altLang="ja-JP"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ja-JP" altLang="en-US" sz="1200" b="0" i="0" kern="1200" dirty="0" smtClean="0">
                <a:solidFill>
                  <a:schemeClr val="tx1"/>
                </a:solidFill>
                <a:effectLst/>
                <a:latin typeface="+mn-lt"/>
                <a:ea typeface="+mn-ea"/>
                <a:cs typeface="+mn-cs"/>
              </a:rPr>
              <a:t>ストロンチウム</a:t>
            </a:r>
            <a:r>
              <a:rPr lang="en-US" altLang="ja-JP" sz="1200" b="0" i="0" kern="1200" dirty="0" smtClean="0">
                <a:solidFill>
                  <a:schemeClr val="tx1"/>
                </a:solidFill>
                <a:effectLst/>
                <a:latin typeface="+mn-lt"/>
                <a:ea typeface="+mn-ea"/>
                <a:cs typeface="+mn-cs"/>
              </a:rPr>
              <a:t>90</a:t>
            </a:r>
            <a:r>
              <a:rPr lang="ja-JP" altLang="en-US" sz="1200" b="0" i="0" kern="1200" dirty="0" smtClean="0">
                <a:solidFill>
                  <a:schemeClr val="tx1"/>
                </a:solidFill>
                <a:effectLst/>
                <a:latin typeface="+mn-lt"/>
                <a:ea typeface="+mn-ea"/>
                <a:cs typeface="+mn-cs"/>
              </a:rPr>
              <a:t>は自然界に存在しないで、核分裂の結果としてのみ、生まれます </a:t>
            </a:r>
            <a:r>
              <a:rPr lang="en-US" altLang="ja-JP" sz="1200" b="0" i="0" kern="1200" dirty="0" smtClean="0">
                <a:solidFill>
                  <a:schemeClr val="tx1"/>
                </a:solidFill>
                <a:effectLst/>
                <a:latin typeface="+mn-lt"/>
                <a:ea typeface="+mn-ea"/>
                <a:cs typeface="+mn-cs"/>
              </a:rPr>
              <a:t>– </a:t>
            </a:r>
            <a:r>
              <a:rPr lang="ja-JP" altLang="en-US" sz="1200" b="0" i="0" kern="1200" dirty="0" smtClean="0">
                <a:solidFill>
                  <a:schemeClr val="tx1"/>
                </a:solidFill>
                <a:effectLst/>
                <a:latin typeface="+mn-lt"/>
                <a:ea typeface="+mn-ea"/>
                <a:cs typeface="+mn-cs"/>
              </a:rPr>
              <a:t>核実験からの使用済み核燃料と放射性降下物から。</a:t>
            </a:r>
            <a:endParaRPr lang="ja-JP" altLang="en-US" sz="1200" b="0" i="0" kern="1200" dirty="0" smtClean="0">
              <a:solidFill>
                <a:schemeClr val="tx1"/>
              </a:solidFill>
              <a:effectLst/>
              <a:latin typeface="+mn-lt"/>
              <a:ea typeface="+mn-ea"/>
              <a:cs typeface="+mn-cs"/>
            </a:endParaRPr>
          </a:p>
          <a:p>
            <a:pPr>
              <a:buNone/>
            </a:pPr>
            <a:endParaRPr lang="en-US" dirty="0" smtClean="0"/>
          </a:p>
          <a:p>
            <a:endParaRPr lang="en-US" dirty="0" smtClean="0"/>
          </a:p>
          <a:p>
            <a:r>
              <a:rPr lang="ja-JP" altLang="en-US" baseline="0" dirty="0" smtClean="0"/>
              <a:t>ストロンチウム</a:t>
            </a:r>
            <a:r>
              <a:rPr lang="en-US" altLang="ja-JP" baseline="0" dirty="0" smtClean="0"/>
              <a:t>90</a:t>
            </a:r>
            <a:r>
              <a:rPr lang="ja-JP" altLang="en-US" baseline="0" dirty="0" smtClean="0"/>
              <a:t>はカルシウムに似た物質で、骨・母乳でカルシウムのように吸収され、骨のガンや白血病を引き起こします。</a:t>
            </a:r>
            <a:endParaRPr lang="en-US" dirty="0" smtClean="0"/>
          </a:p>
          <a:p>
            <a:endParaRPr lang="en-US" sz="1200" dirty="0" smtClean="0"/>
          </a:p>
          <a:p>
            <a:r>
              <a:rPr lang="ja-JP" altLang="en-US" sz="1200" dirty="0" smtClean="0"/>
              <a:t>ボートとクルーの命をかけてまで、なぜ彼らクエーカー教徒らは、小さなボートを太平洋のど真ん中へと繰り出したりしたのでしょうか？</a:t>
            </a:r>
            <a:endParaRPr lang="en-US" altLang="ja-JP" sz="1200" dirty="0" smtClean="0"/>
          </a:p>
          <a:p>
            <a:endParaRPr lang="en-US" baseline="0" dirty="0" smtClean="0"/>
          </a:p>
          <a:p>
            <a:r>
              <a:rPr lang="en-US" baseline="0" dirty="0" smtClean="0"/>
              <a:t>d) </a:t>
            </a:r>
            <a:r>
              <a:rPr lang="ja-JP" altLang="en-US" baseline="0" dirty="0" smtClean="0"/>
              <a:t>ストロンチウム</a:t>
            </a:r>
            <a:r>
              <a:rPr lang="en-US" altLang="ja-JP" baseline="0" dirty="0" smtClean="0"/>
              <a:t>90</a:t>
            </a:r>
            <a:r>
              <a:rPr lang="ja-JP" altLang="en-US" baseline="0" dirty="0" smtClean="0"/>
              <a:t>を含む放射能が地球全体を回った</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you don’t just sail a small boat into the Nuclear Testing Zone.</a:t>
            </a:r>
            <a:endParaRPr lang="en-US" dirty="0" smtClean="0"/>
          </a:p>
          <a:p>
            <a:r>
              <a:rPr lang="en-US" dirty="0" smtClean="0"/>
              <a:t>First,</a:t>
            </a:r>
            <a:r>
              <a:rPr lang="en-US" baseline="0" dirty="0" smtClean="0"/>
              <a:t> you try everything possible to get the nuclear bomb tests stopped.</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E7E4142-9842-43E4-97EB-9AFF08EE582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62BA2D-41E2-434A-B72E-C9228C665AA1}" type="datetimeFigureOut">
              <a:rPr lang="en-US" smtClean="0">
                <a:solidFill>
                  <a:srgbClr val="000000"/>
                </a:solidFill>
              </a:rPr>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12362FB3-3D04-4332-992E-8DBBC67BBE59}" type="slidenum">
              <a:rPr lang="en-US" smtClean="0">
                <a:solidFill>
                  <a:srgbClr val="000000"/>
                </a:solidFill>
              </a:rPr>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E7E4142-9842-43E4-97EB-9AFF08EE582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E4142-9842-43E4-97EB-9AFF08EE582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4142-9842-43E4-97EB-9AFF08EE582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E4142-9842-43E4-97EB-9AFF08EE5823}"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FCCFF-7B78-4CEA-B866-ADC1617B9D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E4142-9842-43E4-97EB-9AFF08EE582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FCCFF-7B78-4CEA-B866-ADC1617B9D61}"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050"/>
            </a:lvl1pPr>
          </a:lstStyle>
          <a:p>
            <a:fld id="{8662BA2D-41E2-434A-B72E-C9228C665AA1}" type="datetimeFigureOut">
              <a:rPr lang="en-US" smtClean="0">
                <a:solidFill>
                  <a:srgbClr val="000000"/>
                </a:solidFill>
              </a:rPr>
            </a:fld>
            <a:endParaRPr lang="en-US">
              <a:solidFill>
                <a:srgbClr val="000000"/>
              </a:solidFill>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050"/>
            </a:lvl1pPr>
          </a:lstStyle>
          <a:p>
            <a:endParaRPr lang="en-US">
              <a:solidFill>
                <a:srgbClr val="000000"/>
              </a:solidFill>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050"/>
            </a:lvl1pPr>
          </a:lstStyle>
          <a:p>
            <a:fld id="{12362FB3-3D04-4332-992E-8DBBC67BBE59}" type="slidenum">
              <a:rPr lang="en-US" smtClean="0">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hyperlink" Target="mailto:vfpgoldenruleproject@gmail.com" TargetMode="External"/><Relationship Id="rId3" Type="http://schemas.openxmlformats.org/officeDocument/2006/relationships/hyperlink" Target="http://www.vfpgoldenruleproject.org/" TargetMode="External"/><Relationship Id="rId2" Type="http://schemas.openxmlformats.org/officeDocument/2006/relationships/image" Target="../media/image2.jpeg"/><Relationship Id="rId1" Type="http://schemas.openxmlformats.org/officeDocument/2006/relationships/hyperlink" Target="mailto:Helen.Jaccard@gmail.co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6.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6.xml"/><Relationship Id="rId3" Type="http://schemas.openxmlformats.org/officeDocument/2006/relationships/image" Target="../media/image1.tiff"/><Relationship Id="rId2" Type="http://schemas.openxmlformats.org/officeDocument/2006/relationships/image" Target="../media/image49.jpeg"/><Relationship Id="rId1" Type="http://schemas.openxmlformats.org/officeDocument/2006/relationships/image" Target="../media/image48.jpe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6.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4.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4.xml"/><Relationship Id="rId2" Type="http://schemas.openxmlformats.org/officeDocument/2006/relationships/image" Target="../media/image58.jpeg"/><Relationship Id="rId1"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2.tiff"/></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4.xml"/><Relationship Id="rId2" Type="http://schemas.openxmlformats.org/officeDocument/2006/relationships/image" Target="../media/image61.jpeg"/><Relationship Id="rId1" Type="http://schemas.openxmlformats.org/officeDocument/2006/relationships/image" Target="../media/image60.jpe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7.xml"/><Relationship Id="rId3" Type="http://schemas.openxmlformats.org/officeDocument/2006/relationships/hyperlink" Target="mailto:vfpgoldenruleproject@gmail.com" TargetMode="External"/><Relationship Id="rId2" Type="http://schemas.openxmlformats.org/officeDocument/2006/relationships/hyperlink" Target="http://www.vfpgoldenruleproject.org/" TargetMode="Externa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SC_4349 3 sails up with Skip and Helen waving.jpg"/>
          <p:cNvPicPr>
            <a:picLocks noChangeAspect="1"/>
          </p:cNvPicPr>
          <p:nvPr/>
        </p:nvPicPr>
        <p:blipFill>
          <a:blip r:embed="rId1" cstate="screen"/>
          <a:stretch>
            <a:fillRect/>
          </a:stretch>
        </p:blipFill>
        <p:spPr>
          <a:xfrm>
            <a:off x="685800" y="0"/>
            <a:ext cx="7543800" cy="6822839"/>
          </a:xfrm>
          <a:prstGeom prst="rect">
            <a:avLst/>
          </a:prstGeom>
          <a:ln>
            <a:noFill/>
          </a:ln>
          <a:effectLst>
            <a:softEdge rad="112500"/>
          </a:effectLst>
        </p:spPr>
      </p:pic>
      <p:sp>
        <p:nvSpPr>
          <p:cNvPr id="5" name="TextBox 4"/>
          <p:cNvSpPr txBox="1"/>
          <p:nvPr/>
        </p:nvSpPr>
        <p:spPr>
          <a:xfrm>
            <a:off x="990600" y="6324600"/>
            <a:ext cx="3404778" cy="369332"/>
          </a:xfrm>
          <a:prstGeom prst="rect">
            <a:avLst/>
          </a:prstGeom>
          <a:noFill/>
        </p:spPr>
        <p:txBody>
          <a:bodyPr wrap="none" rtlCol="0">
            <a:spAutoFit/>
          </a:bodyPr>
          <a:lstStyle/>
          <a:p>
            <a:r>
              <a:rPr lang="en-US" dirty="0" smtClean="0"/>
              <a:t>The Golden Rule Peace Boat, 2015</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5400" b="1" dirty="0" smtClean="0"/>
              <a:t>そして　いよいよ出航</a:t>
            </a:r>
            <a:endParaRPr lang="en-US" sz="5400" b="1" dirty="0"/>
          </a:p>
        </p:txBody>
      </p:sp>
      <p:pic>
        <p:nvPicPr>
          <p:cNvPr id="4" name="Content Placeholder 3" descr="golden_rule_peck_and_willoughby_1958.jpg"/>
          <p:cNvPicPr>
            <a:picLocks noGrp="1" noChangeAspect="1"/>
          </p:cNvPicPr>
          <p:nvPr>
            <p:ph idx="1"/>
          </p:nvPr>
        </p:nvPicPr>
        <p:blipFill>
          <a:blip r:embed="rId1" cstate="screen"/>
          <a:stretch>
            <a:fillRect/>
          </a:stretch>
        </p:blipFill>
        <p:spPr>
          <a:xfrm>
            <a:off x="2057400" y="1276252"/>
            <a:ext cx="5029200" cy="550554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763000" cy="944562"/>
          </a:xfrm>
        </p:spPr>
        <p:txBody>
          <a:bodyPr>
            <a:noAutofit/>
          </a:bodyPr>
          <a:lstStyle/>
          <a:p>
            <a:r>
              <a:rPr lang="ja-JP" altLang="en-US" sz="4800" b="1" dirty="0" smtClean="0"/>
              <a:t>カリフォルニアからハワイを経てマーシャル諸島へ</a:t>
            </a:r>
            <a:endParaRPr lang="en-US" sz="4800" b="1" dirty="0"/>
          </a:p>
        </p:txBody>
      </p:sp>
      <p:sp>
        <p:nvSpPr>
          <p:cNvPr id="5" name="Content Placeholder 4"/>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28414" y="1524000"/>
            <a:ext cx="9172414" cy="530561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152401" y="132229"/>
            <a:ext cx="8896082" cy="6192371"/>
          </a:xfrm>
          <a:prstGeom prst="rect">
            <a:avLst/>
          </a:prstGeom>
          <a:noFill/>
          <a:ln>
            <a:noFill/>
          </a:ln>
        </p:spPr>
      </p:pic>
      <p:sp>
        <p:nvSpPr>
          <p:cNvPr id="4" name="TextBox 3"/>
          <p:cNvSpPr txBox="1"/>
          <p:nvPr/>
        </p:nvSpPr>
        <p:spPr>
          <a:xfrm>
            <a:off x="152401" y="6045228"/>
            <a:ext cx="8896082" cy="461665"/>
          </a:xfrm>
          <a:prstGeom prst="rect">
            <a:avLst/>
          </a:prstGeom>
          <a:solidFill>
            <a:schemeClr val="bg1"/>
          </a:solidFill>
        </p:spPr>
        <p:txBody>
          <a:bodyPr wrap="square" rtlCol="0">
            <a:spAutoFit/>
          </a:bodyPr>
          <a:lstStyle/>
          <a:p>
            <a:pPr algn="ctr"/>
            <a:r>
              <a:rPr lang="ja-JP" altLang="en-US" sz="2400" b="1" dirty="0" smtClean="0"/>
              <a:t>核実験海域に向かうゴールデンルール号に接近する沿岸警備艇</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762000" y="9896"/>
            <a:ext cx="5266944" cy="6858000"/>
          </a:xfrm>
          <a:prstGeom prst="rect">
            <a:avLst/>
          </a:prstGeom>
          <a:noFill/>
          <a:ln>
            <a:noFill/>
          </a:ln>
        </p:spPr>
      </p:pic>
      <p:sp>
        <p:nvSpPr>
          <p:cNvPr id="2" name="TextBox 1"/>
          <p:cNvSpPr txBox="1"/>
          <p:nvPr/>
        </p:nvSpPr>
        <p:spPr>
          <a:xfrm>
            <a:off x="6844045" y="228600"/>
            <a:ext cx="1261564" cy="6400800"/>
          </a:xfrm>
          <a:prstGeom prst="rect">
            <a:avLst/>
          </a:prstGeom>
          <a:noFill/>
        </p:spPr>
        <p:txBody>
          <a:bodyPr vert="wordArtVertRtl" wrap="square" rtlCol="0">
            <a:spAutoFit/>
          </a:bodyPr>
          <a:lstStyle/>
          <a:p>
            <a:r>
              <a:rPr lang="ja-JP" altLang="en-US" sz="3200" b="1" dirty="0" smtClean="0"/>
              <a:t>逮捕され、ホノルルに連れ戻されるゴールデン・ルール号</a:t>
            </a:r>
            <a:endParaRPr lang="en-US" sz="3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1828800" y="5715000"/>
            <a:ext cx="5486400" cy="1143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400" dirty="0"/>
          </a:p>
        </p:txBody>
      </p:sp>
      <p:pic>
        <p:nvPicPr>
          <p:cNvPr id="3"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609600" y="1351355"/>
            <a:ext cx="8001000" cy="5486854"/>
          </a:xfrm>
          <a:prstGeom prst="rect">
            <a:avLst/>
          </a:prstGeom>
          <a:noFill/>
          <a:ln>
            <a:noFill/>
          </a:ln>
        </p:spPr>
      </p:pic>
      <p:sp>
        <p:nvSpPr>
          <p:cNvPr id="4" name="Title 3"/>
          <p:cNvSpPr>
            <a:spLocks noGrp="1"/>
          </p:cNvSpPr>
          <p:nvPr>
            <p:ph type="title" idx="4294967295"/>
          </p:nvPr>
        </p:nvSpPr>
        <p:spPr>
          <a:xfrm>
            <a:off x="0" y="-533400"/>
            <a:ext cx="9144000" cy="2590800"/>
          </a:xfrm>
        </p:spPr>
        <p:txBody>
          <a:bodyPr>
            <a:normAutofit/>
          </a:bodyPr>
          <a:lstStyle/>
          <a:p>
            <a:r>
              <a:rPr lang="ja-JP" altLang="en-US" sz="5400" b="1" dirty="0" smtClean="0">
                <a:solidFill>
                  <a:srgbClr val="C00000"/>
                </a:solidFill>
                <a:effectLst>
                  <a:innerShdw blurRad="114300">
                    <a:schemeClr val="bg1"/>
                  </a:innerShdw>
                </a:effectLst>
              </a:rPr>
              <a:t>逮捕後、禁固６０日間の求刑</a:t>
            </a:r>
            <a:endParaRPr lang="en-US" sz="5400" b="1" dirty="0">
              <a:solidFill>
                <a:srgbClr val="C00000"/>
              </a:solidFill>
              <a:effectLst>
                <a:innerShdw blurRad="114300">
                  <a:schemeClr val="bg1"/>
                </a:inn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1143000"/>
          </a:xfrm>
        </p:spPr>
        <p:txBody>
          <a:bodyPr>
            <a:noAutofit/>
          </a:bodyPr>
          <a:lstStyle/>
          <a:p>
            <a:r>
              <a:rPr lang="ja-JP" altLang="en-US" sz="5400" b="1" dirty="0" smtClean="0"/>
              <a:t>ホノルルでの核反対抗議デモ</a:t>
            </a:r>
            <a:endParaRPr lang="en-US" sz="5400" b="1" dirty="0"/>
          </a:p>
        </p:txBody>
      </p:sp>
      <p:pic>
        <p:nvPicPr>
          <p:cNvPr id="14" name="Picture 13" descr="golden_rule_sign_carrying_Jun_1958.jpg"/>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268514" y="1066799"/>
            <a:ext cx="8570686" cy="579190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3050"/>
            <a:ext cx="3657600" cy="2698750"/>
          </a:xfrm>
        </p:spPr>
        <p:txBody>
          <a:bodyPr>
            <a:noAutofit/>
          </a:bodyPr>
          <a:lstStyle/>
          <a:p>
            <a:br>
              <a:rPr lang="en-US" altLang="ja-JP" sz="2800" dirty="0" smtClean="0"/>
            </a:br>
            <a:r>
              <a:rPr lang="ja-JP" altLang="en-US" sz="2800" dirty="0" smtClean="0"/>
              <a:t>広島で作られ、</a:t>
            </a:r>
            <a:br>
              <a:rPr lang="en-US" altLang="ja-JP" sz="2800" dirty="0" smtClean="0"/>
            </a:br>
            <a:r>
              <a:rPr lang="ja-JP" altLang="en-US" sz="2800" dirty="0" smtClean="0"/>
              <a:t>レイノルズ一家４人と日本人造船技師を乗せて、　世界を一周</a:t>
            </a:r>
            <a:endParaRPr lang="en-US" sz="2800" dirty="0"/>
          </a:p>
        </p:txBody>
      </p:sp>
      <p:sp>
        <p:nvSpPr>
          <p:cNvPr id="6" name="Text Placeholder 5"/>
          <p:cNvSpPr>
            <a:spLocks noGrp="1"/>
          </p:cNvSpPr>
          <p:nvPr>
            <p:ph type="body" sz="half" idx="2"/>
          </p:nvPr>
        </p:nvSpPr>
        <p:spPr>
          <a:xfrm>
            <a:off x="152400" y="1905000"/>
            <a:ext cx="3657600" cy="4221163"/>
          </a:xfrm>
        </p:spPr>
        <p:txBody>
          <a:bodyPr/>
          <a:lstStyle/>
          <a:p>
            <a:endParaRPr lang="en-US" dirty="0" smtClean="0"/>
          </a:p>
          <a:p>
            <a:r>
              <a:rPr lang="en-US" dirty="0" smtClean="0"/>
              <a:t> </a:t>
            </a:r>
            <a:endParaRPr lang="en-US" dirty="0"/>
          </a:p>
          <a:p>
            <a:endParaRPr lang="en-US" dirty="0" smtClean="0"/>
          </a:p>
          <a:p>
            <a:endParaRPr lang="en-US" dirty="0"/>
          </a:p>
          <a:p>
            <a:endParaRPr lang="en-US" dirty="0" smtClean="0"/>
          </a:p>
          <a:p>
            <a:endParaRPr lang="en-US" dirty="0"/>
          </a:p>
          <a:p>
            <a:r>
              <a:rPr lang="ja-JP" altLang="en-US" sz="2800" b="1" dirty="0" smtClean="0"/>
              <a:t>ニック・三上、</a:t>
            </a:r>
            <a:endParaRPr lang="en-US" altLang="ja-JP" sz="2800" b="1" dirty="0" smtClean="0"/>
          </a:p>
          <a:p>
            <a:r>
              <a:rPr lang="ja-JP" altLang="en-US" sz="2800" b="1" dirty="0" smtClean="0"/>
              <a:t>アール・レイノルズ博士、ジェシカ（娘）、</a:t>
            </a:r>
            <a:endParaRPr lang="en-US" altLang="ja-JP" sz="2800" b="1" dirty="0" smtClean="0"/>
          </a:p>
          <a:p>
            <a:r>
              <a:rPr lang="ja-JP" altLang="en-US" sz="2800" b="1" dirty="0" smtClean="0"/>
              <a:t>バーバラ（妻）、</a:t>
            </a:r>
            <a:endParaRPr lang="en-US" altLang="ja-JP" sz="2800" b="1" dirty="0" smtClean="0"/>
          </a:p>
          <a:p>
            <a:r>
              <a:rPr lang="ja-JP" altLang="en-US" sz="2800" b="1" dirty="0" smtClean="0"/>
              <a:t>テッド（息子）</a:t>
            </a:r>
            <a:endParaRPr lang="en-US" sz="2800" b="1" dirty="0"/>
          </a:p>
        </p:txBody>
      </p:sp>
      <p:pic>
        <p:nvPicPr>
          <p:cNvPr id="7" name="Content Placeholder 6"/>
          <p:cNvPicPr>
            <a:picLocks noGrp="1"/>
          </p:cNvPicPr>
          <p:nvPr>
            <p:ph idx="1"/>
          </p:nvPr>
        </p:nvPicPr>
        <p:blipFill>
          <a:blip r:embed="rId1" cstate="screen">
            <a:extLst>
              <a:ext uri="{28A0092B-C50C-407E-A947-70E740481C1C}">
                <a14:useLocalDpi xmlns:a14="http://schemas.microsoft.com/office/drawing/2010/main" val="0"/>
              </a:ext>
            </a:extLst>
          </a:blip>
          <a:srcRect t="7061" b="7061"/>
          <a:stretch>
            <a:fillRect/>
          </a:stretch>
        </p:blipFill>
        <p:spPr bwMode="auto">
          <a:xfrm>
            <a:off x="3810000" y="273050"/>
            <a:ext cx="5181600" cy="6280150"/>
          </a:xfrm>
          <a:prstGeom prst="rect">
            <a:avLst/>
          </a:prstGeom>
          <a:noFill/>
          <a:ln>
            <a:noFill/>
          </a:ln>
        </p:spPr>
      </p:pic>
      <p:sp>
        <p:nvSpPr>
          <p:cNvPr id="2" name="TextBox 1"/>
          <p:cNvSpPr txBox="1"/>
          <p:nvPr/>
        </p:nvSpPr>
        <p:spPr>
          <a:xfrm>
            <a:off x="152400" y="273050"/>
            <a:ext cx="3581400" cy="769441"/>
          </a:xfrm>
          <a:prstGeom prst="rect">
            <a:avLst/>
          </a:prstGeom>
          <a:noFill/>
        </p:spPr>
        <p:txBody>
          <a:bodyPr wrap="square" rtlCol="0">
            <a:spAutoFit/>
          </a:bodyPr>
          <a:lstStyle/>
          <a:p>
            <a:r>
              <a:rPr lang="ja-JP" altLang="en-US" sz="4400" b="1" dirty="0" smtClean="0"/>
              <a:t>フェニックス号</a:t>
            </a:r>
            <a:endParaRPr lang="en-US" altLang="ja-JP" sz="4400" b="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944562"/>
          </a:xfrm>
        </p:spPr>
        <p:txBody>
          <a:bodyPr>
            <a:noAutofit/>
          </a:bodyPr>
          <a:lstStyle/>
          <a:p>
            <a:r>
              <a:rPr lang="ja-JP" altLang="en-US" sz="4800" b="1" dirty="0"/>
              <a:t>カリフォルニアからハワイを経てマーシャル諸島へ</a:t>
            </a:r>
            <a:endParaRPr lang="en-US" sz="4800" dirty="0"/>
          </a:p>
        </p:txBody>
      </p:sp>
      <p:sp>
        <p:nvSpPr>
          <p:cNvPr id="5" name="Content Placeholder 4"/>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28414" y="1524000"/>
            <a:ext cx="9172414" cy="5305612"/>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archive1.jfklibrary.org/JFKWHP/1963/Month%2010/Day%2007/JFKWHP-1963-10-07-A/JFKWHP-KN-C30112.jpg"/>
          <p:cNvPicPr>
            <a:picLocks noChangeAspect="1" noChangeArrowheads="1"/>
          </p:cNvPicPr>
          <p:nvPr/>
        </p:nvPicPr>
        <p:blipFill>
          <a:blip r:embed="rId1" cstate="print"/>
          <a:srcRect t="16216" b="11712"/>
          <a:stretch>
            <a:fillRect/>
          </a:stretch>
        </p:blipFill>
        <p:spPr bwMode="auto">
          <a:xfrm>
            <a:off x="228600" y="304800"/>
            <a:ext cx="8746846" cy="6096000"/>
          </a:xfrm>
          <a:prstGeom prst="rect">
            <a:avLst/>
          </a:prstGeom>
          <a:noFill/>
        </p:spPr>
      </p:pic>
      <p:sp>
        <p:nvSpPr>
          <p:cNvPr id="5" name="TextBox 4"/>
          <p:cNvSpPr txBox="1"/>
          <p:nvPr/>
        </p:nvSpPr>
        <p:spPr>
          <a:xfrm>
            <a:off x="228600" y="6488668"/>
            <a:ext cx="8595815" cy="369332"/>
          </a:xfrm>
          <a:prstGeom prst="rect">
            <a:avLst/>
          </a:prstGeom>
          <a:noFill/>
        </p:spPr>
        <p:txBody>
          <a:bodyPr wrap="square" rtlCol="0">
            <a:spAutoFit/>
          </a:bodyPr>
          <a:lstStyle/>
          <a:p>
            <a:r>
              <a:rPr lang="en-US" dirty="0" smtClean="0"/>
              <a:t>President Kennedy signed the Limited Nuclear Test Ban Treaty with the UK and USSR 1963</a:t>
            </a:r>
            <a:endParaRPr lang="en-US" dirty="0"/>
          </a:p>
        </p:txBody>
      </p:sp>
      <p:sp>
        <p:nvSpPr>
          <p:cNvPr id="2" name="TextBox 1"/>
          <p:cNvSpPr txBox="1"/>
          <p:nvPr/>
        </p:nvSpPr>
        <p:spPr>
          <a:xfrm>
            <a:off x="33647" y="6400800"/>
            <a:ext cx="9144000" cy="400110"/>
          </a:xfrm>
          <a:prstGeom prst="rect">
            <a:avLst/>
          </a:prstGeom>
          <a:solidFill>
            <a:schemeClr val="bg1"/>
          </a:solidFill>
        </p:spPr>
        <p:txBody>
          <a:bodyPr wrap="square" rtlCol="0">
            <a:spAutoFit/>
          </a:bodyPr>
          <a:lstStyle/>
          <a:p>
            <a:r>
              <a:rPr lang="ja-JP" altLang="en-US" sz="2000" dirty="0" smtClean="0"/>
              <a:t>英国とソ連とともに、部分的核実験禁止条約に調印するケネディー大統領</a:t>
            </a:r>
            <a:r>
              <a:rPr lang="ja-JP" altLang="en-US" sz="2000" smtClean="0"/>
              <a:t>　</a:t>
            </a:r>
            <a:r>
              <a:rPr lang="ja-JP" altLang="en-US" sz="2000" dirty="0" smtClean="0"/>
              <a:t>　</a:t>
            </a:r>
            <a:r>
              <a:rPr lang="en-US" altLang="ja-JP" sz="2000" dirty="0" smtClean="0"/>
              <a:t>1963</a:t>
            </a:r>
            <a:r>
              <a:rPr lang="ja-JP" altLang="en-US" sz="2000" dirty="0" smtClean="0"/>
              <a:t>年</a:t>
            </a:r>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descr="E:\Pictures Golden Rule\2010 Before Reconstruction\Golden Rule before being beached at Badgleys.JPG"/>
          <p:cNvPicPr>
            <a:picLocks noChangeAspect="1" noChangeArrowheads="1"/>
          </p:cNvPicPr>
          <p:nvPr/>
        </p:nvPicPr>
        <p:blipFill>
          <a:blip r:embed="rId1" cstate="print"/>
          <a:srcRect l="20984" t="20313" r="37565" b="35860"/>
          <a:stretch>
            <a:fillRect/>
          </a:stretch>
        </p:blipFill>
        <p:spPr bwMode="auto">
          <a:xfrm>
            <a:off x="0" y="307769"/>
            <a:ext cx="9204168" cy="6553200"/>
          </a:xfrm>
          <a:prstGeom prst="rect">
            <a:avLst/>
          </a:prstGeom>
          <a:noFill/>
        </p:spPr>
      </p:pic>
      <p:sp>
        <p:nvSpPr>
          <p:cNvPr id="5" name="Title 1"/>
          <p:cNvSpPr txBox="1"/>
          <p:nvPr/>
        </p:nvSpPr>
        <p:spPr>
          <a:xfrm>
            <a:off x="-304800" y="0"/>
            <a:ext cx="9753599" cy="1143000"/>
          </a:xfrm>
          <a:prstGeom prst="rect">
            <a:avLst/>
          </a:prstGeom>
          <a:solidFill>
            <a:schemeClr val="bg1"/>
          </a:solidFill>
        </p:spPr>
        <p:txBody>
          <a:bodyPr vert="horz" lIns="91440" tIns="45720" rIns="91440" bIns="45720" rtlCol="0" anchor="ctr">
            <a:noAutofit/>
          </a:bodyPr>
          <a:lstStyle/>
          <a:p>
            <a:pPr algn="ctr">
              <a:spcBef>
                <a:spcPct val="0"/>
              </a:spcBef>
              <a:defRPr/>
            </a:pPr>
            <a:r>
              <a:rPr lang="ja-JP" altLang="en-US" sz="3200" b="1" dirty="0"/>
              <a:t>２０</a:t>
            </a:r>
            <a:r>
              <a:rPr lang="en-US" altLang="ja-JP" sz="3200" b="1" dirty="0"/>
              <a:t>1</a:t>
            </a:r>
            <a:r>
              <a:rPr lang="ja-JP" altLang="en-US" sz="3200" b="1" dirty="0" smtClean="0"/>
              <a:t>０年　カリフォルニア州</a:t>
            </a:r>
            <a:r>
              <a:rPr lang="ja-JP" altLang="en-US" sz="3200" b="1" dirty="0"/>
              <a:t>、ユーレカ、ハンボルト湾</a:t>
            </a:r>
            <a:r>
              <a:rPr lang="ja-JP" altLang="en-US" sz="3200" b="1" dirty="0" smtClean="0"/>
              <a:t>で</a:t>
            </a:r>
            <a:endParaRPr lang="en-US" altLang="ja-JP" sz="3200" b="1" dirty="0" smtClean="0"/>
          </a:p>
          <a:p>
            <a:pPr algn="ctr">
              <a:spcBef>
                <a:spcPct val="0"/>
              </a:spcBef>
              <a:defRPr/>
            </a:pPr>
            <a:r>
              <a:rPr lang="ja-JP" altLang="en-US" sz="3200" b="1" dirty="0" smtClean="0"/>
              <a:t>発見</a:t>
            </a:r>
            <a:r>
              <a:rPr lang="ja-JP" altLang="en-US" sz="3200" b="1" dirty="0"/>
              <a:t>されたゴールデン・</a:t>
            </a:r>
            <a:r>
              <a:rPr lang="ja-JP" altLang="en-US" sz="3200" b="1" dirty="0" smtClean="0"/>
              <a:t>ルール号</a:t>
            </a:r>
            <a:endParaRPr lang="en-US" altLang="ja-JP" sz="3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103674"/>
            <a:ext cx="8382000" cy="2031325"/>
          </a:xfrm>
          <a:prstGeom prst="rect">
            <a:avLst/>
          </a:prstGeom>
          <a:noFill/>
        </p:spPr>
        <p:txBody>
          <a:bodyPr wrap="square" rtlCol="0">
            <a:spAutoFit/>
          </a:bodyPr>
          <a:lstStyle/>
          <a:p>
            <a:endParaRPr lang="en-US" altLang="ja-JP" b="1" dirty="0" smtClean="0">
              <a:latin typeface="Yu Gothic" panose="020B0400000000000000" charset="-128"/>
              <a:ea typeface="Yu Gothic" panose="020B0400000000000000" charset="-128"/>
              <a:cs typeface="Yu Gothic" panose="020B0400000000000000" charset="-128"/>
            </a:endParaRPr>
          </a:p>
          <a:p>
            <a:endParaRPr lang="en-US" altLang="ja-JP" b="1" dirty="0">
              <a:latin typeface="Yu Gothic" panose="020B0400000000000000" charset="-128"/>
              <a:ea typeface="Yu Gothic" panose="020B0400000000000000" charset="-128"/>
              <a:cs typeface="Yu Gothic" panose="020B0400000000000000" charset="-128"/>
            </a:endParaRPr>
          </a:p>
          <a:p>
            <a:r>
              <a:rPr lang="ja-JP" altLang="en-US" b="1" dirty="0" smtClean="0">
                <a:latin typeface="Yu Gothic" panose="020B0400000000000000" charset="-128"/>
                <a:ea typeface="Yu Gothic" panose="020B0400000000000000" charset="-128"/>
                <a:cs typeface="Yu Gothic" panose="020B0400000000000000" charset="-128"/>
              </a:rPr>
              <a:t>ヘレン・ジャッカード</a:t>
            </a:r>
            <a:endParaRPr lang="en-US" b="1" dirty="0" smtClean="0">
              <a:latin typeface="Yu Gothic" panose="020B0400000000000000" charset="-128"/>
              <a:ea typeface="Yu Gothic" panose="020B0400000000000000" charset="-128"/>
              <a:cs typeface="Yu Gothic" panose="020B0400000000000000" charset="-128"/>
            </a:endParaRPr>
          </a:p>
          <a:p>
            <a:r>
              <a:rPr lang="en-US" b="1" dirty="0" smtClean="0">
                <a:latin typeface="Yu Gothic" panose="020B0400000000000000" charset="-128"/>
                <a:ea typeface="Yu Gothic" panose="020B0400000000000000" charset="-128"/>
                <a:cs typeface="Yu Gothic" panose="020B0400000000000000" charset="-128"/>
              </a:rPr>
              <a:t>プロジェクト　マネージャー</a:t>
            </a:r>
            <a:endParaRPr lang="en-US" b="1" i="1" dirty="0" smtClean="0">
              <a:latin typeface="Yu Gothic" panose="020B0400000000000000" charset="-128"/>
              <a:ea typeface="Yu Gothic" panose="020B0400000000000000" charset="-128"/>
              <a:cs typeface="Yu Gothic" panose="020B0400000000000000" charset="-128"/>
            </a:endParaRPr>
          </a:p>
          <a:p>
            <a:r>
              <a:rPr lang="en-US" i="1" dirty="0" smtClean="0">
                <a:hlinkClick r:id="rId1"/>
              </a:rPr>
              <a:t>Helen.Jaccard@gmail.com</a:t>
            </a:r>
            <a:endParaRPr lang="en-US" i="1" dirty="0" smtClean="0"/>
          </a:p>
          <a:p>
            <a:r>
              <a:rPr lang="en-US" i="1" dirty="0" smtClean="0"/>
              <a:t>206-992-6364</a:t>
            </a:r>
            <a:endParaRPr lang="en-US" i="1" dirty="0" smtClean="0"/>
          </a:p>
          <a:p>
            <a:pPr algn="ctr"/>
            <a:endParaRPr lang="en-US" i="1" dirty="0" smtClean="0"/>
          </a:p>
        </p:txBody>
      </p:sp>
      <p:pic>
        <p:nvPicPr>
          <p:cNvPr id="3" name="Picture 2" descr="Skip Golden Rule under sail 006 Cropped.jpg"/>
          <p:cNvPicPr>
            <a:picLocks noChangeAspect="1"/>
          </p:cNvPicPr>
          <p:nvPr/>
        </p:nvPicPr>
        <p:blipFill>
          <a:blip r:embed="rId2" cstate="screen"/>
          <a:stretch>
            <a:fillRect/>
          </a:stretch>
        </p:blipFill>
        <p:spPr>
          <a:xfrm>
            <a:off x="469135" y="1778217"/>
            <a:ext cx="3200400" cy="3633234"/>
          </a:xfrm>
          <a:prstGeom prst="rect">
            <a:avLst/>
          </a:prstGeom>
        </p:spPr>
      </p:pic>
      <p:sp>
        <p:nvSpPr>
          <p:cNvPr id="4" name="TextBox 3"/>
          <p:cNvSpPr txBox="1"/>
          <p:nvPr/>
        </p:nvSpPr>
        <p:spPr>
          <a:xfrm>
            <a:off x="3669535" y="1744722"/>
            <a:ext cx="5334000" cy="4124206"/>
          </a:xfrm>
          <a:prstGeom prst="rect">
            <a:avLst/>
          </a:prstGeom>
          <a:noFill/>
        </p:spPr>
        <p:txBody>
          <a:bodyPr wrap="square" rtlCol="0">
            <a:spAutoFit/>
          </a:bodyPr>
          <a:lstStyle/>
          <a:p>
            <a:pPr algn="r"/>
            <a:r>
              <a:rPr lang="en-US" sz="2400" b="1" dirty="0" smtClean="0">
                <a:latin typeface="Yu Gothic" panose="020B0400000000000000" charset="-128"/>
                <a:ea typeface="Yu Gothic" panose="020B0400000000000000" charset="-128"/>
                <a:cs typeface="Yu Gothic" panose="020B0400000000000000" charset="-128"/>
              </a:rPr>
              <a:t>ベテランズフォーピース</a:t>
            </a:r>
            <a:endParaRPr lang="en-US" sz="2400" b="1" dirty="0" smtClean="0">
              <a:latin typeface="Yu Gothic" panose="020B0400000000000000" charset="-128"/>
              <a:ea typeface="Yu Gothic" panose="020B0400000000000000" charset="-128"/>
              <a:cs typeface="Yu Gothic" panose="020B0400000000000000" charset="-128"/>
            </a:endParaRPr>
          </a:p>
          <a:p>
            <a:pPr algn="r"/>
            <a:br>
              <a:rPr lang="en-US" sz="1600" b="1" dirty="0" smtClean="0">
                <a:latin typeface="Yu Gothic" panose="020B0400000000000000" charset="-128"/>
                <a:ea typeface="Yu Gothic" panose="020B0400000000000000" charset="-128"/>
                <a:cs typeface="Yu Gothic" panose="020B0400000000000000" charset="-128"/>
              </a:rPr>
            </a:br>
            <a:r>
              <a:rPr lang="en-US" sz="2400" b="1" dirty="0" smtClean="0">
                <a:latin typeface="Yu Gothic" panose="020B0400000000000000" charset="-128"/>
                <a:ea typeface="Yu Gothic" panose="020B0400000000000000" charset="-128"/>
                <a:cs typeface="Yu Gothic" panose="020B0400000000000000" charset="-128"/>
              </a:rPr>
              <a:t>ゴールデンルールプロジェクト</a:t>
            </a:r>
            <a:endParaRPr lang="en-US" sz="2400" b="1" dirty="0" smtClean="0">
              <a:latin typeface="Yu Gothic" panose="020B0400000000000000" charset="-128"/>
              <a:ea typeface="Yu Gothic" panose="020B0400000000000000" charset="-128"/>
              <a:cs typeface="Yu Gothic" panose="020B0400000000000000" charset="-128"/>
            </a:endParaRPr>
          </a:p>
          <a:p>
            <a:pPr algn="r"/>
            <a:endParaRPr lang="en-US" dirty="0" smtClean="0">
              <a:hlinkClick r:id="rId3"/>
            </a:endParaRPr>
          </a:p>
          <a:p>
            <a:pPr algn="r"/>
            <a:r>
              <a:rPr lang="en-US" dirty="0" smtClean="0">
                <a:hlinkClick r:id="rId3"/>
              </a:rPr>
              <a:t>www.vfpgoldenruleproject.org</a:t>
            </a:r>
            <a:endParaRPr lang="en-US" dirty="0" smtClean="0"/>
          </a:p>
          <a:p>
            <a:pPr algn="r"/>
            <a:r>
              <a:rPr lang="en-US" dirty="0" smtClean="0">
                <a:hlinkClick r:id="rId4"/>
              </a:rPr>
              <a:t>vfpgoldenruleproject@gmail.com</a:t>
            </a:r>
            <a:br>
              <a:rPr lang="en-US" dirty="0" smtClean="0"/>
            </a:br>
            <a:br>
              <a:rPr lang="en-US" dirty="0" smtClean="0"/>
            </a:br>
            <a:r>
              <a:rPr lang="en-US" b="1" dirty="0" smtClean="0">
                <a:latin typeface="Yu Gothic" panose="020B0400000000000000" charset="-128"/>
                <a:ea typeface="Yu Gothic" panose="020B0400000000000000" charset="-128"/>
                <a:cs typeface="Yu Gothic" panose="020B0400000000000000" charset="-128"/>
              </a:rPr>
              <a:t>フェイスブック</a:t>
            </a:r>
            <a:r>
              <a:rPr lang="en-US" dirty="0" smtClean="0"/>
              <a:t>: Golden Rule Peace Boat</a:t>
            </a:r>
            <a:br>
              <a:rPr lang="en-US" dirty="0" smtClean="0"/>
            </a:br>
            <a:endParaRPr lang="en-US" dirty="0" smtClean="0"/>
          </a:p>
          <a:p>
            <a:pPr algn="r"/>
            <a:r>
              <a:rPr lang="ja-JP" altLang="en-US" dirty="0" smtClean="0"/>
              <a:t>電話：　</a:t>
            </a:r>
            <a:r>
              <a:rPr lang="en-US" dirty="0" smtClean="0"/>
              <a:t>(314) 725-6005</a:t>
            </a:r>
            <a:endParaRPr lang="en-US" dirty="0" smtClean="0"/>
          </a:p>
          <a:p>
            <a:pPr algn="ctr"/>
            <a:endParaRPr lang="en-US" dirty="0" smtClean="0"/>
          </a:p>
          <a:p>
            <a:pPr algn="r"/>
            <a:r>
              <a:rPr lang="nn-NO" dirty="0" smtClean="0"/>
              <a:t>VFP Golden Rule Project</a:t>
            </a:r>
            <a:endParaRPr lang="nn-NO" dirty="0" smtClean="0"/>
          </a:p>
          <a:p>
            <a:pPr algn="r"/>
            <a:r>
              <a:rPr lang="nn-NO" dirty="0" smtClean="0"/>
              <a:t>P.O. Box 87</a:t>
            </a:r>
            <a:br>
              <a:rPr lang="nn-NO" dirty="0" smtClean="0"/>
            </a:br>
            <a:r>
              <a:rPr lang="nn-NO" dirty="0" smtClean="0"/>
              <a:t>Samoa, CA 95564</a:t>
            </a:r>
            <a:endParaRPr lang="en-US" dirty="0"/>
          </a:p>
        </p:txBody>
      </p:sp>
      <p:sp>
        <p:nvSpPr>
          <p:cNvPr id="7" name="TextBox 6"/>
          <p:cNvSpPr txBox="1"/>
          <p:nvPr/>
        </p:nvSpPr>
        <p:spPr>
          <a:xfrm>
            <a:off x="304800" y="876138"/>
            <a:ext cx="8610600" cy="523220"/>
          </a:xfrm>
          <a:prstGeom prst="rect">
            <a:avLst/>
          </a:prstGeom>
          <a:noFill/>
        </p:spPr>
        <p:txBody>
          <a:bodyPr wrap="square" rtlCol="0">
            <a:spAutoFit/>
          </a:bodyPr>
          <a:lstStyle/>
          <a:p>
            <a:pPr algn="ctr"/>
            <a:r>
              <a:rPr lang="en-US" sz="2800" b="1" dirty="0" smtClean="0">
                <a:latin typeface="Yu Gothic" panose="020B0400000000000000" charset="-128"/>
                <a:ea typeface="Yu Gothic" panose="020B0400000000000000" charset="-128"/>
                <a:cs typeface="Yu Gothic" panose="020B0400000000000000" charset="-128"/>
              </a:rPr>
              <a:t>核の無い世界と平和で持続可能な未来への航海</a:t>
            </a:r>
            <a:endParaRPr lang="en-US" sz="2800" b="1" dirty="0">
              <a:latin typeface="Yu Gothic" panose="020B0400000000000000" charset="-128"/>
              <a:ea typeface="Yu Gothic" panose="020B0400000000000000" charset="-128"/>
              <a:cs typeface="Yu Gothic" panose="020B0400000000000000" charset="-128"/>
            </a:endParaRPr>
          </a:p>
        </p:txBody>
      </p:sp>
      <p:sp>
        <p:nvSpPr>
          <p:cNvPr id="8" name="TextBox 7"/>
          <p:cNvSpPr txBox="1"/>
          <p:nvPr/>
        </p:nvSpPr>
        <p:spPr>
          <a:xfrm>
            <a:off x="-19280" y="130314"/>
            <a:ext cx="9144000" cy="769441"/>
          </a:xfrm>
          <a:prstGeom prst="rect">
            <a:avLst/>
          </a:prstGeom>
          <a:noFill/>
        </p:spPr>
        <p:txBody>
          <a:bodyPr wrap="square" rtlCol="0">
            <a:spAutoFit/>
          </a:bodyPr>
          <a:lstStyle/>
          <a:p>
            <a:pPr algn="ctr"/>
            <a:r>
              <a:rPr lang="en-US" sz="4400" b="1" dirty="0" smtClean="0">
                <a:latin typeface="Yu Gothic" panose="020B0400000000000000" charset="-128"/>
                <a:ea typeface="Yu Gothic" panose="020B0400000000000000" charset="-128"/>
                <a:cs typeface="Yu Gothic" panose="020B0400000000000000" charset="-128"/>
              </a:rPr>
              <a:t>ゴールデンルール　ピースボート</a:t>
            </a:r>
            <a:endParaRPr lang="en-US" sz="4400" b="1" dirty="0">
              <a:latin typeface="Yu Gothic" panose="020B0400000000000000" charset="-128"/>
              <a:ea typeface="Yu Gothic" panose="020B0400000000000000" charset="-128"/>
              <a:cs typeface="Yu Gothic" panose="020B040000000000000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0" y="533400"/>
            <a:ext cx="9166602" cy="54864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600200"/>
          </a:xfrm>
        </p:spPr>
        <p:txBody>
          <a:bodyPr>
            <a:noAutofit/>
          </a:bodyPr>
          <a:lstStyle/>
          <a:p>
            <a:r>
              <a:rPr lang="ja-JP" altLang="en-US" sz="5400" b="1" dirty="0" smtClean="0"/>
              <a:t>ゴールデン・ルール号の修復</a:t>
            </a:r>
            <a:endParaRPr lang="en-US" sz="5400" b="1" dirty="0"/>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cstate="screen"/>
          <a:srcRect/>
          <a:stretch>
            <a:fillRect/>
          </a:stretch>
        </p:blipFill>
        <p:spPr>
          <a:xfrm>
            <a:off x="41534" y="0"/>
            <a:ext cx="11083665"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5400" b="1" dirty="0" smtClean="0"/>
              <a:t>船体内部の修復</a:t>
            </a:r>
            <a:endParaRPr lang="en-US" sz="5400" b="1" dirty="0"/>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xfrm>
            <a:off x="0" y="1600200"/>
            <a:ext cx="9144000" cy="51054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by Veterans for Peace</a:t>
            </a:r>
            <a:endParaRPr lang="en-US" dirty="0"/>
          </a:p>
        </p:txBody>
      </p:sp>
      <p:sp>
        <p:nvSpPr>
          <p:cNvPr id="3" name="Content Placeholder 2"/>
          <p:cNvSpPr>
            <a:spLocks noGrp="1"/>
          </p:cNvSpPr>
          <p:nvPr>
            <p:ph idx="1"/>
          </p:nvPr>
        </p:nvSpPr>
        <p:spPr/>
        <p:txBody>
          <a:bodyPr>
            <a:normAutofit/>
          </a:bodyPr>
          <a:lstStyle/>
          <a:p>
            <a:endParaRPr lang="en-US" dirty="0">
              <a:solidFill>
                <a:srgbClr val="535353"/>
              </a:solidFill>
              <a:latin typeface="Helvetica"/>
            </a:endParaRPr>
          </a:p>
          <a:p>
            <a:pPr marL="0" indent="0">
              <a:buNone/>
            </a:pPr>
            <a:endParaRPr lang="en-US" dirty="0">
              <a:solidFill>
                <a:srgbClr val="535353"/>
              </a:solidFill>
              <a:latin typeface="Helvetica"/>
            </a:endParaRPr>
          </a:p>
        </p:txBody>
      </p:sp>
      <p:pic>
        <p:nvPicPr>
          <p:cNvPr id="4" name="Picture 3"/>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1930400" y="-1447800"/>
            <a:ext cx="13004800" cy="97536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r>
              <a:rPr lang="en-US" sz="6000" b="1" dirty="0" smtClean="0"/>
              <a:t>2015</a:t>
            </a:r>
            <a:r>
              <a:rPr lang="ja-JP" altLang="en-US" sz="6000" b="1" dirty="0" smtClean="0"/>
              <a:t>年</a:t>
            </a:r>
            <a:r>
              <a:rPr lang="en-US" altLang="ja-JP" sz="6000" b="1" dirty="0" smtClean="0"/>
              <a:t>6</a:t>
            </a:r>
            <a:r>
              <a:rPr lang="ja-JP" altLang="en-US" sz="6000" b="1" dirty="0" smtClean="0"/>
              <a:t>月</a:t>
            </a:r>
            <a:r>
              <a:rPr lang="en-US" altLang="ja-JP" sz="6000" b="1" dirty="0" smtClean="0"/>
              <a:t>20</a:t>
            </a:r>
            <a:r>
              <a:rPr lang="ja-JP" altLang="en-US" sz="6000" b="1" dirty="0" smtClean="0"/>
              <a:t>日に進水！</a:t>
            </a:r>
            <a:endParaRPr lang="en-US" sz="6000" b="1" dirty="0"/>
          </a:p>
        </p:txBody>
      </p:sp>
      <p:pic>
        <p:nvPicPr>
          <p:cNvPr id="4" name="Content Placeholder 3" descr="Skip launch of gr 6-20-15 012.JPG"/>
          <p:cNvPicPr>
            <a:picLocks noGrp="1" noChangeAspect="1"/>
          </p:cNvPicPr>
          <p:nvPr>
            <p:ph idx="1"/>
          </p:nvPr>
        </p:nvPicPr>
        <p:blipFill>
          <a:blip r:embed="rId1" cstate="screen"/>
          <a:srcRect/>
          <a:stretch>
            <a:fillRect/>
          </a:stretch>
        </p:blipFill>
        <p:spPr>
          <a:xfrm>
            <a:off x="533400" y="1419639"/>
            <a:ext cx="8072284" cy="5440018"/>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5830"/>
            <a:ext cx="8229600" cy="868362"/>
          </a:xfrm>
        </p:spPr>
        <p:txBody>
          <a:bodyPr>
            <a:noAutofit/>
          </a:bodyPr>
          <a:lstStyle/>
          <a:p>
            <a:r>
              <a:rPr lang="ja-JP" altLang="en-US" sz="6000" b="1" dirty="0" smtClean="0"/>
              <a:t>サンディエゴに到着</a:t>
            </a:r>
            <a:endParaRPr lang="en-US" sz="6000" b="1" dirty="0"/>
          </a:p>
        </p:txBody>
      </p:sp>
      <p:sp>
        <p:nvSpPr>
          <p:cNvPr id="5" name="Content Placeholder 4"/>
          <p:cNvSpPr>
            <a:spLocks noGrp="1"/>
          </p:cNvSpPr>
          <p:nvPr>
            <p:ph idx="1"/>
          </p:nvPr>
        </p:nvSpPr>
        <p:spPr>
          <a:xfrm>
            <a:off x="10820400" y="1219200"/>
            <a:ext cx="685800" cy="838200"/>
          </a:xfrm>
        </p:spPr>
        <p:txBody>
          <a:bodyPr>
            <a:normAutofit/>
          </a:bodyPr>
          <a:lstStyle/>
          <a:p>
            <a:pPr marL="0" indent="0">
              <a:spcBef>
                <a:spcPts val="0"/>
              </a:spcBef>
              <a:buNone/>
            </a:pPr>
            <a:endParaRPr lang="en-US" sz="2400" dirty="0"/>
          </a:p>
        </p:txBody>
      </p:sp>
      <p:pic>
        <p:nvPicPr>
          <p:cNvPr id="6" name="Picture 5" descr="IMG_20150802_161026_676.jpg"/>
          <p:cNvPicPr>
            <a:picLocks noChangeAspect="1"/>
          </p:cNvPicPr>
          <p:nvPr/>
        </p:nvPicPr>
        <p:blipFill>
          <a:blip r:embed="rId1" cstate="screen"/>
          <a:stretch>
            <a:fillRect/>
          </a:stretch>
        </p:blipFill>
        <p:spPr>
          <a:xfrm>
            <a:off x="533400" y="914400"/>
            <a:ext cx="8077200" cy="59436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39762"/>
          </a:xfrm>
        </p:spPr>
        <p:txBody>
          <a:bodyPr>
            <a:noAutofit/>
          </a:bodyPr>
          <a:lstStyle/>
          <a:p>
            <a:r>
              <a:rPr lang="en-US" sz="4800" b="1" dirty="0" smtClean="0"/>
              <a:t>2016</a:t>
            </a:r>
            <a:r>
              <a:rPr lang="ja-JP" altLang="en-US" sz="4800" b="1" dirty="0" smtClean="0"/>
              <a:t>年の航海実績</a:t>
            </a:r>
            <a:endParaRPr lang="en-US" sz="4800" b="1" dirty="0"/>
          </a:p>
        </p:txBody>
      </p:sp>
      <p:graphicFrame>
        <p:nvGraphicFramePr>
          <p:cNvPr id="1026" name="Object 2"/>
          <p:cNvGraphicFramePr>
            <a:graphicFrameLocks noChangeAspect="1"/>
          </p:cNvGraphicFramePr>
          <p:nvPr/>
        </p:nvGraphicFramePr>
        <p:xfrm>
          <a:off x="0" y="5943600"/>
          <a:ext cx="3089275" cy="685800"/>
        </p:xfrm>
        <a:graphic>
          <a:graphicData uri="http://schemas.openxmlformats.org/presentationml/2006/ole">
            <mc:AlternateContent xmlns:mc="http://schemas.openxmlformats.org/markup-compatibility/2006">
              <mc:Choice xmlns:v="urn:schemas-microsoft-com:vml" Requires="v">
                <p:oleObj spid="_x0000_s1076" name="Package" showAsIcon="1" r:id="rId1" imgW="3119755" imgH="681355" progId="Package">
                  <p:embed/>
                </p:oleObj>
              </mc:Choice>
              <mc:Fallback>
                <p:oleObj name="Package" showAsIcon="1" r:id="rId1" imgW="3119755" imgH="681355" progId="Package">
                  <p:embed/>
                  <p:pic>
                    <p:nvPicPr>
                      <p:cNvPr id="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43600"/>
                        <a:ext cx="30892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Content Placeholder 4"/>
          <p:cNvPicPr>
            <a:picLocks noGrp="1"/>
          </p:cNvPicPr>
          <p:nvPr>
            <p:ph idx="1"/>
          </p:nvPr>
        </p:nvPicPr>
        <p:blipFill>
          <a:blip r:embed="rId3" cstate="screen"/>
          <a:srcRect/>
          <a:stretch>
            <a:fillRect/>
          </a:stretch>
        </p:blipFill>
        <p:spPr bwMode="auto">
          <a:xfrm>
            <a:off x="304800" y="1003939"/>
            <a:ext cx="3505200" cy="5638800"/>
          </a:xfrm>
          <a:prstGeom prst="rect">
            <a:avLst/>
          </a:prstGeom>
          <a:noFill/>
          <a:ln w="9525">
            <a:noFill/>
            <a:miter lim="800000"/>
            <a:headEnd/>
            <a:tailEnd/>
          </a:ln>
        </p:spPr>
      </p:pic>
      <p:sp>
        <p:nvSpPr>
          <p:cNvPr id="6" name="TextBox 5"/>
          <p:cNvSpPr txBox="1"/>
          <p:nvPr/>
        </p:nvSpPr>
        <p:spPr>
          <a:xfrm>
            <a:off x="3962400" y="1164316"/>
            <a:ext cx="5029200" cy="3693319"/>
          </a:xfrm>
          <a:prstGeom prst="rect">
            <a:avLst/>
          </a:prstGeom>
          <a:noFill/>
        </p:spPr>
        <p:txBody>
          <a:bodyPr wrap="square" rtlCol="0">
            <a:spAutoFit/>
          </a:bodyPr>
          <a:lstStyle/>
          <a:p>
            <a:r>
              <a:rPr lang="ja-JP" altLang="en-US" b="1" dirty="0" smtClean="0"/>
              <a:t>非暴力直接行動</a:t>
            </a:r>
            <a:endParaRPr lang="en-US" b="1" dirty="0" smtClean="0"/>
          </a:p>
          <a:p>
            <a:endParaRPr lang="en-US" altLang="ja-JP" b="1" dirty="0"/>
          </a:p>
          <a:p>
            <a:r>
              <a:rPr lang="ja-JP" altLang="en-US" b="1" dirty="0" smtClean="0"/>
              <a:t>さらなる知識を深めて</a:t>
            </a:r>
            <a:endParaRPr lang="en-US" b="1" dirty="0" smtClean="0"/>
          </a:p>
          <a:p>
            <a:endParaRPr lang="en-US" b="1" dirty="0"/>
          </a:p>
          <a:p>
            <a:pPr lvl="1"/>
            <a:r>
              <a:rPr lang="en-US" dirty="0" smtClean="0"/>
              <a:t>25 </a:t>
            </a:r>
            <a:r>
              <a:rPr lang="ja-JP" altLang="en-US" dirty="0" smtClean="0"/>
              <a:t>教育イベント</a:t>
            </a:r>
            <a:endParaRPr lang="en-US" altLang="ja-JP" dirty="0" smtClean="0"/>
          </a:p>
          <a:p>
            <a:endParaRPr lang="en-US" dirty="0" smtClean="0"/>
          </a:p>
          <a:p>
            <a:r>
              <a:rPr lang="ja-JP" altLang="en-US" b="1" dirty="0" smtClean="0"/>
              <a:t>新しい仲間を求めて</a:t>
            </a:r>
            <a:endParaRPr lang="en-US" altLang="ja-JP" dirty="0"/>
          </a:p>
          <a:p>
            <a:endParaRPr lang="en-US" dirty="0" smtClean="0"/>
          </a:p>
          <a:p>
            <a:pPr lvl="1"/>
            <a:r>
              <a:rPr lang="en-US" dirty="0" smtClean="0"/>
              <a:t>4 </a:t>
            </a:r>
            <a:r>
              <a:rPr lang="ja-JP" altLang="en-US" dirty="0" smtClean="0"/>
              <a:t>木造ボートショー</a:t>
            </a:r>
            <a:endParaRPr lang="en-US" dirty="0" smtClean="0"/>
          </a:p>
          <a:p>
            <a:pPr lvl="1"/>
            <a:r>
              <a:rPr lang="ja-JP" altLang="en-US" dirty="0" smtClean="0"/>
              <a:t>先住民カヌーの旅</a:t>
            </a:r>
            <a:endParaRPr lang="en-US" dirty="0" smtClean="0"/>
          </a:p>
          <a:p>
            <a:pPr lvl="1"/>
            <a:r>
              <a:rPr lang="ja-JP" altLang="en-US" dirty="0" smtClean="0"/>
              <a:t>ボートツアーとセーリング</a:t>
            </a:r>
            <a:endParaRPr lang="en-US" altLang="ja-JP" dirty="0" smtClean="0"/>
          </a:p>
          <a:p>
            <a:pPr lvl="1"/>
            <a:r>
              <a:rPr lang="ja-JP" altLang="en-US" dirty="0" smtClean="0"/>
              <a:t>チラシ配布</a:t>
            </a:r>
            <a:r>
              <a:rPr lang="en-US" dirty="0" smtClean="0"/>
              <a:t>– </a:t>
            </a:r>
            <a:r>
              <a:rPr lang="ja-JP" altLang="en-US" dirty="0" smtClean="0"/>
              <a:t>薔薇祭り、海の祭り、広島からホープへ</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2895600"/>
          </a:xfrm>
        </p:spPr>
        <p:txBody>
          <a:bodyPr>
            <a:normAutofit fontScale="90000"/>
          </a:bodyPr>
          <a:lstStyle/>
          <a:p>
            <a:r>
              <a:rPr lang="ja-JP" altLang="en-US" dirty="0"/>
              <a:t>バンゴー基地に集まるボート</a:t>
            </a:r>
            <a:br>
              <a:rPr lang="en-US" dirty="0" smtClean="0"/>
            </a:br>
            <a:br>
              <a:rPr lang="en-US" sz="2700" dirty="0" smtClean="0"/>
            </a:br>
            <a:r>
              <a:rPr lang="ja-JP" altLang="en-US" sz="2700" dirty="0" smtClean="0"/>
              <a:t>♦　８艇のトライデント型原子力潜水艦はシアトルからわずか</a:t>
            </a:r>
            <a:r>
              <a:rPr lang="en-US" altLang="ja-JP" sz="2700" dirty="0" smtClean="0"/>
              <a:t>40km</a:t>
            </a:r>
            <a:r>
              <a:rPr lang="ja-JP" altLang="en-US" sz="2700" dirty="0" smtClean="0"/>
              <a:t>先の港を母港とする</a:t>
            </a:r>
            <a:br>
              <a:rPr lang="en-US" altLang="ja-JP" sz="2700" dirty="0" smtClean="0"/>
            </a:br>
            <a:r>
              <a:rPr lang="ja-JP" altLang="en-US" sz="2700" dirty="0" smtClean="0"/>
              <a:t>♦　どれも地球を破壊するに十分な核兵器を搭載</a:t>
            </a:r>
            <a:br>
              <a:rPr lang="en-US" altLang="ja-JP" sz="2700" dirty="0" smtClean="0"/>
            </a:br>
            <a:r>
              <a:rPr lang="ja-JP" altLang="en-US" sz="2700" dirty="0" smtClean="0"/>
              <a:t>♦　フード運河にあるバンゴー基地は、米国内最大の核兵器を貯蔵</a:t>
            </a:r>
            <a:br>
              <a:rPr lang="en-US" sz="2700" dirty="0" smtClean="0"/>
            </a:br>
            <a:endParaRPr lang="en-US" sz="2700" dirty="0"/>
          </a:p>
        </p:txBody>
      </p:sp>
      <p:pic>
        <p:nvPicPr>
          <p:cNvPr id="4" name="Content Placeholder 3" descr="F:\Pictures Golden Rule\2016-08-09 Boats by Bangor\GZ Photo 2 Leonard.jpg"/>
          <p:cNvPicPr>
            <a:picLocks noGrp="1"/>
          </p:cNvPicPr>
          <p:nvPr>
            <p:ph idx="1"/>
          </p:nvPr>
        </p:nvPicPr>
        <p:blipFill>
          <a:blip r:embed="rId1" cstate="screen"/>
          <a:srcRect/>
          <a:stretch>
            <a:fillRect/>
          </a:stretch>
        </p:blipFill>
        <p:spPr bwMode="auto">
          <a:xfrm>
            <a:off x="0" y="2895600"/>
            <a:ext cx="91440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417638"/>
          </a:xfrm>
        </p:spPr>
        <p:txBody>
          <a:bodyPr>
            <a:noAutofit/>
          </a:bodyPr>
          <a:lstStyle/>
          <a:p>
            <a:r>
              <a:rPr lang="en-US" sz="3600" b="1" dirty="0" smtClean="0">
                <a:latin typeface="+mn-ea"/>
                <a:ea typeface="+mn-ea"/>
                <a:cs typeface="Yu Gothic" panose="020B0400000000000000" charset="-128"/>
              </a:rPr>
              <a:t>ゴールデンルール : 1958 </a:t>
            </a:r>
            <a:r>
              <a:rPr lang="ja-JP" altLang="en-US" sz="3600" b="1" dirty="0" smtClean="0">
                <a:latin typeface="+mn-ea"/>
                <a:ea typeface="+mn-ea"/>
                <a:cs typeface="Yu Gothic" panose="020B0400000000000000" charset="-128"/>
              </a:rPr>
              <a:t>年当時のミッション</a:t>
            </a:r>
            <a:endParaRPr lang="en-US" sz="4000" b="1" dirty="0">
              <a:latin typeface="+mn-ea"/>
              <a:ea typeface="+mn-ea"/>
              <a:cs typeface="Yu Gothic" panose="020B0400000000000000" charset="-128"/>
            </a:endParaRPr>
          </a:p>
        </p:txBody>
      </p:sp>
      <p:pic>
        <p:nvPicPr>
          <p:cNvPr id="4" name="Content Placeholder 3" descr="golden_rule_huntingon_bigelow_sherwoodwilloughby.jpg"/>
          <p:cNvPicPr>
            <a:picLocks noGrp="1" noChangeAspect="1"/>
          </p:cNvPicPr>
          <p:nvPr>
            <p:ph idx="1"/>
          </p:nvPr>
        </p:nvPicPr>
        <p:blipFill>
          <a:blip r:embed="rId1" cstate="screen"/>
          <a:stretch>
            <a:fillRect/>
          </a:stretch>
        </p:blipFill>
        <p:spPr>
          <a:xfrm>
            <a:off x="609600" y="1600200"/>
            <a:ext cx="3624306" cy="4525963"/>
          </a:xfrm>
        </p:spPr>
      </p:pic>
      <p:sp>
        <p:nvSpPr>
          <p:cNvPr id="5" name="TextBox 4"/>
          <p:cNvSpPr txBox="1"/>
          <p:nvPr/>
        </p:nvSpPr>
        <p:spPr>
          <a:xfrm>
            <a:off x="0" y="6324600"/>
            <a:ext cx="9144000" cy="338554"/>
          </a:xfrm>
          <a:prstGeom prst="rect">
            <a:avLst/>
          </a:prstGeom>
          <a:noFill/>
        </p:spPr>
        <p:txBody>
          <a:bodyPr wrap="square" rtlCol="0">
            <a:spAutoFit/>
          </a:bodyPr>
          <a:lstStyle/>
          <a:p>
            <a:pPr algn="ctr"/>
            <a:r>
              <a:rPr lang="ja-JP" altLang="en-US" sz="1600" dirty="0" smtClean="0"/>
              <a:t>ウィリアム・ハンティントン</a:t>
            </a:r>
            <a:r>
              <a:rPr lang="en-US" sz="1600" dirty="0" smtClean="0"/>
              <a:t>,  </a:t>
            </a:r>
            <a:r>
              <a:rPr lang="ja-JP" altLang="en-US" sz="1600" dirty="0" smtClean="0"/>
              <a:t>アルバート・ビゲロー船長</a:t>
            </a:r>
            <a:r>
              <a:rPr lang="en-US" sz="1600" dirty="0" smtClean="0"/>
              <a:t>, </a:t>
            </a:r>
            <a:r>
              <a:rPr lang="ja-JP" altLang="en-US" sz="1600" dirty="0" smtClean="0"/>
              <a:t>オリオン・シェーウッド、</a:t>
            </a:r>
            <a:r>
              <a:rPr lang="en-US" sz="1600" dirty="0" smtClean="0"/>
              <a:t> </a:t>
            </a:r>
            <a:r>
              <a:rPr lang="ja-JP" altLang="en-US" sz="1600" dirty="0" smtClean="0"/>
              <a:t>ジョージ・ウィロビー</a:t>
            </a:r>
            <a:endParaRPr lang="en-US" sz="1600" dirty="0"/>
          </a:p>
        </p:txBody>
      </p:sp>
      <p:sp>
        <p:nvSpPr>
          <p:cNvPr id="6" name="TextBox 5"/>
          <p:cNvSpPr txBox="1"/>
          <p:nvPr/>
        </p:nvSpPr>
        <p:spPr>
          <a:xfrm>
            <a:off x="4572000" y="1600200"/>
            <a:ext cx="4267200" cy="1754326"/>
          </a:xfrm>
          <a:prstGeom prst="rect">
            <a:avLst/>
          </a:prstGeom>
          <a:noFill/>
        </p:spPr>
        <p:txBody>
          <a:bodyPr wrap="square" rtlCol="0">
            <a:spAutoFit/>
          </a:bodyPr>
          <a:lstStyle/>
          <a:p>
            <a:r>
              <a:rPr lang="ja-JP" altLang="en-US" dirty="0" smtClean="0"/>
              <a:t>１９５８年に４人のクエーカー教徒の反核・平和アクティビストがゴールデンルール号をマーシャル諸島に向けて出航し、核兵器実験を止めようとしました。</a:t>
            </a:r>
            <a:endParaRPr lang="en-US" altLang="ja-JP" dirty="0" smtClean="0"/>
          </a:p>
          <a:p>
            <a:endParaRPr lang="en-US" dirty="0" smtClean="0"/>
          </a:p>
          <a:p>
            <a:r>
              <a:rPr lang="ja-JP" altLang="en-US" dirty="0" smtClean="0"/>
              <a:t>第五福竜丸事件の四年後のことでした。</a:t>
            </a:r>
            <a:endParaRPr lang="en-US" dirty="0" smtClean="0"/>
          </a:p>
        </p:txBody>
      </p:sp>
      <p:pic>
        <p:nvPicPr>
          <p:cNvPr id="61442" name="Picture 2" descr="http://kousin242.sakura.ne.jp/wordpress/aaa/wp-content/uploads/sites/9/2015/07/168.jpg"/>
          <p:cNvPicPr>
            <a:picLocks noChangeAspect="1" noChangeArrowheads="1"/>
          </p:cNvPicPr>
          <p:nvPr/>
        </p:nvPicPr>
        <p:blipFill>
          <a:blip r:embed="rId2" cstate="print"/>
          <a:srcRect/>
          <a:stretch>
            <a:fillRect/>
          </a:stretch>
        </p:blipFill>
        <p:spPr bwMode="auto">
          <a:xfrm>
            <a:off x="4582588" y="3505200"/>
            <a:ext cx="3671362" cy="267550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69" y="55625"/>
            <a:ext cx="7886700" cy="994172"/>
          </a:xfrm>
        </p:spPr>
        <p:txBody>
          <a:bodyPr>
            <a:normAutofit/>
          </a:bodyPr>
          <a:lstStyle/>
          <a:p>
            <a:r>
              <a:rPr lang="ja-JP" altLang="en-US" sz="5400" b="1" dirty="0" smtClean="0"/>
              <a:t>新しい人々に届ける</a:t>
            </a:r>
            <a:endParaRPr lang="en-US" sz="5400" b="1" dirty="0"/>
          </a:p>
        </p:txBody>
      </p:sp>
      <p:pic>
        <p:nvPicPr>
          <p:cNvPr id="4" name="Content Placeholder 3" descr="DSC03815.JPG"/>
          <p:cNvPicPr>
            <a:picLocks noGrp="1" noChangeAspect="1"/>
          </p:cNvPicPr>
          <p:nvPr>
            <p:ph idx="1"/>
          </p:nvPr>
        </p:nvPicPr>
        <p:blipFill>
          <a:blip r:embed="rId1" cstate="screen"/>
          <a:stretch>
            <a:fillRect/>
          </a:stretch>
        </p:blipFill>
        <p:spPr>
          <a:xfrm>
            <a:off x="694558" y="1225756"/>
            <a:ext cx="3420241" cy="1631744"/>
          </a:xfrm>
        </p:spPr>
      </p:pic>
      <p:pic>
        <p:nvPicPr>
          <p:cNvPr id="6" name="Picture 2"/>
          <p:cNvPicPr>
            <a:picLocks noChangeAspect="1" noChangeArrowheads="1"/>
          </p:cNvPicPr>
          <p:nvPr/>
        </p:nvPicPr>
        <p:blipFill>
          <a:blip r:embed="rId2" cstate="screen"/>
          <a:srcRect/>
          <a:stretch>
            <a:fillRect/>
          </a:stretch>
        </p:blipFill>
        <p:spPr bwMode="auto">
          <a:xfrm>
            <a:off x="649448" y="3201072"/>
            <a:ext cx="3465351" cy="1409908"/>
          </a:xfrm>
          <a:prstGeom prst="rect">
            <a:avLst/>
          </a:prstGeom>
          <a:noFill/>
          <a:ln w="9525">
            <a:noFill/>
            <a:miter lim="800000"/>
            <a:headEnd/>
            <a:tailEnd/>
          </a:ln>
          <a:effectLst/>
        </p:spPr>
      </p:pic>
      <p:sp>
        <p:nvSpPr>
          <p:cNvPr id="5" name="TextBox 4"/>
          <p:cNvSpPr txBox="1"/>
          <p:nvPr/>
        </p:nvSpPr>
        <p:spPr>
          <a:xfrm>
            <a:off x="1039100" y="2902328"/>
            <a:ext cx="1714500" cy="253916"/>
          </a:xfrm>
          <a:prstGeom prst="rect">
            <a:avLst/>
          </a:prstGeom>
          <a:noFill/>
        </p:spPr>
        <p:txBody>
          <a:bodyPr wrap="square" rtlCol="0">
            <a:spAutoFit/>
          </a:bodyPr>
          <a:lstStyle/>
          <a:p>
            <a:pPr algn="ctr"/>
            <a:r>
              <a:rPr lang="ja-JP" altLang="en-US" sz="1050" dirty="0"/>
              <a:t>地方自治体</a:t>
            </a:r>
            <a:endParaRPr lang="en-US" sz="1050" dirty="0"/>
          </a:p>
        </p:txBody>
      </p:sp>
      <p:sp>
        <p:nvSpPr>
          <p:cNvPr id="7" name="TextBox 6"/>
          <p:cNvSpPr txBox="1"/>
          <p:nvPr/>
        </p:nvSpPr>
        <p:spPr>
          <a:xfrm>
            <a:off x="1577255" y="4700636"/>
            <a:ext cx="1609736" cy="253916"/>
          </a:xfrm>
          <a:prstGeom prst="rect">
            <a:avLst/>
          </a:prstGeom>
          <a:noFill/>
        </p:spPr>
        <p:txBody>
          <a:bodyPr wrap="none" rtlCol="0">
            <a:spAutoFit/>
          </a:bodyPr>
          <a:lstStyle/>
          <a:p>
            <a:r>
              <a:rPr lang="ja-JP" altLang="en-US" sz="1050" dirty="0"/>
              <a:t>ボートツアーやセイリング</a:t>
            </a:r>
            <a:endParaRPr lang="en-US" sz="1050" dirty="0"/>
          </a:p>
        </p:txBody>
      </p:sp>
      <p:pic>
        <p:nvPicPr>
          <p:cNvPr id="8" name="Picture 7" descr="F:\Pictures Golden Rule\Slide Show\0727 161121_HDR.jpg"/>
          <p:cNvPicPr/>
          <p:nvPr/>
        </p:nvPicPr>
        <p:blipFill>
          <a:blip r:embed="rId3" cstate="screen"/>
          <a:srcRect/>
          <a:stretch>
            <a:fillRect/>
          </a:stretch>
        </p:blipFill>
        <p:spPr bwMode="auto">
          <a:xfrm>
            <a:off x="4876799" y="1225756"/>
            <a:ext cx="3962399" cy="2279444"/>
          </a:xfrm>
          <a:prstGeom prst="rect">
            <a:avLst/>
          </a:prstGeom>
          <a:noFill/>
          <a:ln w="9525">
            <a:noFill/>
            <a:miter lim="800000"/>
            <a:headEnd/>
            <a:tailEnd/>
          </a:ln>
        </p:spPr>
      </p:pic>
      <p:sp>
        <p:nvSpPr>
          <p:cNvPr id="9" name="TextBox 8"/>
          <p:cNvSpPr txBox="1"/>
          <p:nvPr/>
        </p:nvSpPr>
        <p:spPr>
          <a:xfrm>
            <a:off x="5791200" y="3632813"/>
            <a:ext cx="2438400" cy="300082"/>
          </a:xfrm>
          <a:prstGeom prst="rect">
            <a:avLst/>
          </a:prstGeom>
          <a:noFill/>
        </p:spPr>
        <p:txBody>
          <a:bodyPr wrap="square" rtlCol="0">
            <a:spAutoFit/>
          </a:bodyPr>
          <a:lstStyle/>
          <a:p>
            <a:r>
              <a:rPr lang="ja-JP" altLang="en-US" sz="1350" dirty="0"/>
              <a:t>先住民のカヌーの旅を助ける</a:t>
            </a:r>
            <a:endParaRPr lang="en-US" sz="1350" dirty="0"/>
          </a:p>
        </p:txBody>
      </p:sp>
      <p:pic>
        <p:nvPicPr>
          <p:cNvPr id="10" name="Content Placeholder 4" descr="F:\Pictures Golden Rule\Slide Show\0806 161916.jpg"/>
          <p:cNvPicPr/>
          <p:nvPr/>
        </p:nvPicPr>
        <p:blipFill>
          <a:blip r:embed="rId4" cstate="screen"/>
          <a:srcRect/>
          <a:stretch>
            <a:fillRect/>
          </a:stretch>
        </p:blipFill>
        <p:spPr bwMode="auto">
          <a:xfrm>
            <a:off x="649449" y="5008775"/>
            <a:ext cx="3465350" cy="1553787"/>
          </a:xfrm>
          <a:prstGeom prst="rect">
            <a:avLst/>
          </a:prstGeom>
          <a:noFill/>
          <a:ln w="9525">
            <a:noFill/>
            <a:miter lim="800000"/>
            <a:headEnd/>
            <a:tailEnd/>
          </a:ln>
        </p:spPr>
      </p:pic>
      <p:sp>
        <p:nvSpPr>
          <p:cNvPr id="11" name="TextBox 10"/>
          <p:cNvSpPr txBox="1"/>
          <p:nvPr/>
        </p:nvSpPr>
        <p:spPr>
          <a:xfrm>
            <a:off x="1447799" y="6562562"/>
            <a:ext cx="1739191" cy="253916"/>
          </a:xfrm>
          <a:prstGeom prst="rect">
            <a:avLst/>
          </a:prstGeom>
          <a:noFill/>
        </p:spPr>
        <p:txBody>
          <a:bodyPr wrap="square" rtlCol="0">
            <a:spAutoFit/>
          </a:bodyPr>
          <a:lstStyle/>
          <a:p>
            <a:r>
              <a:rPr lang="ja-JP" altLang="en-US" sz="1050" dirty="0"/>
              <a:t>地域のイベントに参加する</a:t>
            </a:r>
            <a:endParaRPr lang="en-US" sz="1050" dirty="0"/>
          </a:p>
        </p:txBody>
      </p:sp>
      <p:pic>
        <p:nvPicPr>
          <p:cNvPr id="12" name="Content Placeholder 3" descr="0911161615.jpg"/>
          <p:cNvPicPr>
            <a:picLocks noChangeAspect="1"/>
          </p:cNvPicPr>
          <p:nvPr/>
        </p:nvPicPr>
        <p:blipFill>
          <a:blip r:embed="rId5" cstate="screen"/>
          <a:srcRect/>
          <a:stretch>
            <a:fillRect/>
          </a:stretch>
        </p:blipFill>
        <p:spPr>
          <a:xfrm>
            <a:off x="4876800" y="4267200"/>
            <a:ext cx="3962399" cy="2092596"/>
          </a:xfrm>
          <a:prstGeom prst="rect">
            <a:avLst/>
          </a:prstGeom>
        </p:spPr>
      </p:pic>
      <p:sp>
        <p:nvSpPr>
          <p:cNvPr id="13" name="TextBox 12"/>
          <p:cNvSpPr txBox="1"/>
          <p:nvPr/>
        </p:nvSpPr>
        <p:spPr>
          <a:xfrm>
            <a:off x="5638798" y="6359796"/>
            <a:ext cx="2438400" cy="300082"/>
          </a:xfrm>
          <a:prstGeom prst="rect">
            <a:avLst/>
          </a:prstGeom>
          <a:noFill/>
        </p:spPr>
        <p:txBody>
          <a:bodyPr wrap="square" rtlCol="0">
            <a:spAutoFit/>
          </a:bodyPr>
          <a:lstStyle/>
          <a:p>
            <a:r>
              <a:rPr lang="ja-JP" altLang="en-US" sz="1350" dirty="0"/>
              <a:t>木製ボートのショーやレース</a:t>
            </a:r>
            <a:endParaRPr lang="en-US" sz="135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1" cstate="print"/>
          <a:srcRect l="43500" t="18889" r="24500" b="7333"/>
          <a:stretch>
            <a:fillRect/>
          </a:stretch>
        </p:blipFill>
        <p:spPr bwMode="auto">
          <a:xfrm>
            <a:off x="4419600" y="0"/>
            <a:ext cx="4724400" cy="6857999"/>
          </a:xfrm>
          <a:prstGeom prst="rect">
            <a:avLst/>
          </a:prstGeom>
          <a:noFill/>
          <a:ln w="9525">
            <a:noFill/>
            <a:miter lim="800000"/>
            <a:headEnd/>
            <a:tailEnd/>
          </a:ln>
        </p:spPr>
      </p:pic>
      <p:sp>
        <p:nvSpPr>
          <p:cNvPr id="4" name="TextBox 3"/>
          <p:cNvSpPr txBox="1"/>
          <p:nvPr/>
        </p:nvSpPr>
        <p:spPr>
          <a:xfrm>
            <a:off x="0" y="117693"/>
            <a:ext cx="4419600" cy="6863417"/>
          </a:xfrm>
          <a:prstGeom prst="rect">
            <a:avLst/>
          </a:prstGeom>
          <a:noFill/>
        </p:spPr>
        <p:txBody>
          <a:bodyPr wrap="square" rtlCol="0">
            <a:spAutoFit/>
          </a:bodyPr>
          <a:lstStyle/>
          <a:p>
            <a:r>
              <a:rPr lang="ja-JP" altLang="en-US" sz="2400" dirty="0" smtClean="0"/>
              <a:t>　　　</a:t>
            </a:r>
            <a:r>
              <a:rPr lang="en-US" altLang="ja-JP" sz="3200" b="1" dirty="0" smtClean="0"/>
              <a:t>〜</a:t>
            </a:r>
            <a:r>
              <a:rPr lang="ja-JP" altLang="en-US" sz="3200" b="1" dirty="0" smtClean="0"/>
              <a:t>　今年の活動　</a:t>
            </a:r>
            <a:r>
              <a:rPr lang="en-US" altLang="ja-JP" sz="3200" b="1" dirty="0" smtClean="0"/>
              <a:t>〜</a:t>
            </a:r>
            <a:endParaRPr lang="en-US" altLang="ja-JP" sz="3200" b="1" dirty="0" smtClean="0"/>
          </a:p>
          <a:p>
            <a:endParaRPr lang="en-US" altLang="ja-JP" sz="2400" dirty="0"/>
          </a:p>
          <a:p>
            <a:r>
              <a:rPr lang="ja-JP" altLang="en-US" sz="2400" dirty="0" smtClean="0"/>
              <a:t>♦ </a:t>
            </a:r>
            <a:r>
              <a:rPr lang="en-US" sz="2400" dirty="0" smtClean="0"/>
              <a:t>2017 </a:t>
            </a:r>
            <a:r>
              <a:rPr lang="ja-JP" altLang="en-US" sz="2400" dirty="0"/>
              <a:t>年の航海</a:t>
            </a:r>
            <a:r>
              <a:rPr lang="en-US" sz="2400" dirty="0"/>
              <a:t>: </a:t>
            </a:r>
            <a:r>
              <a:rPr lang="ja-JP" altLang="en-US" sz="2400" dirty="0"/>
              <a:t>ハンボルト湾からサンディエゴへ</a:t>
            </a:r>
            <a:endParaRPr lang="en-US" sz="2400" dirty="0"/>
          </a:p>
          <a:p>
            <a:endParaRPr lang="en-US" sz="2400" dirty="0"/>
          </a:p>
          <a:p>
            <a:r>
              <a:rPr lang="ja-JP" altLang="en-US" sz="2400" dirty="0"/>
              <a:t>♦ </a:t>
            </a:r>
            <a:r>
              <a:rPr lang="en-US" sz="2400" dirty="0" smtClean="0"/>
              <a:t>18</a:t>
            </a:r>
            <a:r>
              <a:rPr lang="ja-JP" altLang="en-US" sz="2400" dirty="0"/>
              <a:t>の港で</a:t>
            </a:r>
            <a:r>
              <a:rPr lang="en-US" altLang="ja-JP" sz="2400" dirty="0"/>
              <a:t>21</a:t>
            </a:r>
            <a:r>
              <a:rPr lang="ja-JP" altLang="en-US" sz="2400" dirty="0"/>
              <a:t>回の</a:t>
            </a:r>
            <a:r>
              <a:rPr lang="ja-JP" altLang="en-US" sz="2400" dirty="0" smtClean="0"/>
              <a:t>教育的トークセッション</a:t>
            </a:r>
            <a:r>
              <a:rPr lang="ja-JP" altLang="en-US" sz="2400" dirty="0"/>
              <a:t>を</a:t>
            </a:r>
            <a:r>
              <a:rPr lang="ja-JP" altLang="en-US" sz="2400" dirty="0" smtClean="0"/>
              <a:t>開催</a:t>
            </a:r>
            <a:endParaRPr lang="en-US" sz="2400" dirty="0"/>
          </a:p>
          <a:p>
            <a:endParaRPr lang="en-US" sz="2400" dirty="0"/>
          </a:p>
          <a:p>
            <a:r>
              <a:rPr lang="ja-JP" altLang="en-US" sz="2400" dirty="0"/>
              <a:t>♦ ２つ</a:t>
            </a:r>
            <a:r>
              <a:rPr lang="ja-JP" altLang="en-US" sz="2400" dirty="0" smtClean="0"/>
              <a:t>の海軍ショーで抗議活動を行う</a:t>
            </a:r>
            <a:endParaRPr lang="en-US" altLang="ja-JP" sz="2400" dirty="0" smtClean="0"/>
          </a:p>
          <a:p>
            <a:endParaRPr lang="en-US" sz="2400" dirty="0"/>
          </a:p>
          <a:p>
            <a:r>
              <a:rPr lang="ja-JP" altLang="en-US" sz="2400" dirty="0"/>
              <a:t>♦市中</a:t>
            </a:r>
            <a:r>
              <a:rPr lang="ja-JP" altLang="en-US" sz="2400" dirty="0" smtClean="0"/>
              <a:t>のパーティーで海軍の妨害を受ける</a:t>
            </a:r>
            <a:endParaRPr lang="en-US" altLang="ja-JP" sz="2400" dirty="0" smtClean="0"/>
          </a:p>
          <a:p>
            <a:endParaRPr lang="en-US" sz="2400" dirty="0"/>
          </a:p>
          <a:p>
            <a:r>
              <a:rPr lang="ja-JP" altLang="en-US" sz="2400" dirty="0" smtClean="0"/>
              <a:t>♦広島</a:t>
            </a:r>
            <a:r>
              <a:rPr lang="ja-JP" altLang="en-US" sz="2400" dirty="0"/>
              <a:t>にあるフェニックス寄港地</a:t>
            </a:r>
            <a:r>
              <a:rPr lang="ja-JP" altLang="en-US" sz="2400" dirty="0" smtClean="0"/>
              <a:t>を訪問</a:t>
            </a:r>
            <a:endParaRPr lang="en-US" altLang="ja-JP" sz="2400" dirty="0"/>
          </a:p>
          <a:p>
            <a:endParaRPr lang="en-US" sz="2400" dirty="0"/>
          </a:p>
          <a:p>
            <a:r>
              <a:rPr lang="ja-JP" altLang="en-US" sz="2400" dirty="0" smtClean="0"/>
              <a:t>♦目下</a:t>
            </a:r>
            <a:r>
              <a:rPr lang="ja-JP" altLang="en-US" sz="2400" dirty="0"/>
              <a:t>、サンディエゴ</a:t>
            </a:r>
            <a:r>
              <a:rPr lang="ja-JP" altLang="en-US" sz="2400" dirty="0" smtClean="0"/>
              <a:t>で越冬中</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9525000" cy="1143000"/>
          </a:xfrm>
        </p:spPr>
        <p:txBody>
          <a:bodyPr>
            <a:noAutofit/>
          </a:bodyPr>
          <a:lstStyle/>
          <a:p>
            <a:r>
              <a:rPr lang="ja-JP" altLang="en-US" sz="3600" b="1" dirty="0" smtClean="0">
                <a:latin typeface="+mn-ea"/>
                <a:ea typeface="+mn-ea"/>
              </a:rPr>
              <a:t>フェニックス</a:t>
            </a:r>
            <a:r>
              <a:rPr lang="ja-JP" altLang="en-US" sz="3600" b="1" dirty="0" smtClean="0"/>
              <a:t>号とゴールデンルール号の再会</a:t>
            </a:r>
            <a:endParaRPr lang="en-US" sz="3600" b="1" dirty="0"/>
          </a:p>
        </p:txBody>
      </p:sp>
      <p:pic>
        <p:nvPicPr>
          <p:cNvPr id="4" name="Content Placeholder 3" descr="0708170932a.jpg"/>
          <p:cNvPicPr>
            <a:picLocks noGrp="1" noChangeAspect="1"/>
          </p:cNvPicPr>
          <p:nvPr>
            <p:ph idx="1"/>
          </p:nvPr>
        </p:nvPicPr>
        <p:blipFill>
          <a:blip r:embed="rId1" cstate="print"/>
          <a:stretch>
            <a:fillRect/>
          </a:stretch>
        </p:blipFill>
        <p:spPr>
          <a:xfrm>
            <a:off x="548922" y="1828800"/>
            <a:ext cx="8046156" cy="46482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今日の核問題</a:t>
            </a:r>
            <a:endParaRPr lang="en-US" dirty="0"/>
          </a:p>
        </p:txBody>
      </p:sp>
      <p:sp>
        <p:nvSpPr>
          <p:cNvPr id="3" name="Content Placeholder 2"/>
          <p:cNvSpPr>
            <a:spLocks noGrp="1"/>
          </p:cNvSpPr>
          <p:nvPr>
            <p:ph idx="1"/>
          </p:nvPr>
        </p:nvSpPr>
        <p:spPr>
          <a:xfrm>
            <a:off x="228600" y="1447800"/>
            <a:ext cx="8610600" cy="4678363"/>
          </a:xfrm>
        </p:spPr>
        <p:txBody>
          <a:bodyPr>
            <a:normAutofit/>
          </a:bodyPr>
          <a:lstStyle/>
          <a:p>
            <a:pPr lvl="2"/>
            <a:r>
              <a:rPr lang="ja-JP" altLang="en-US" dirty="0"/>
              <a:t>緊迫する核戦争の</a:t>
            </a:r>
            <a:r>
              <a:rPr lang="ja-JP" altLang="en-US" dirty="0" smtClean="0"/>
              <a:t>危機</a:t>
            </a:r>
            <a:endParaRPr lang="en-US" altLang="ja-JP" dirty="0" smtClean="0"/>
          </a:p>
          <a:p>
            <a:pPr lvl="2"/>
            <a:r>
              <a:rPr lang="ja-JP" altLang="en-US" dirty="0" smtClean="0"/>
              <a:t>日米原子力協定自動更新の意味</a:t>
            </a:r>
            <a:endParaRPr lang="en-US" dirty="0"/>
          </a:p>
          <a:p>
            <a:pPr lvl="2"/>
            <a:r>
              <a:rPr lang="ja-JP" altLang="en-US" dirty="0" smtClean="0"/>
              <a:t>核保有国同士の対立</a:t>
            </a:r>
            <a:endParaRPr lang="en-US" altLang="ja-JP" dirty="0" smtClean="0"/>
          </a:p>
          <a:p>
            <a:pPr lvl="2"/>
            <a:r>
              <a:rPr lang="ja-JP" altLang="en-US" dirty="0" smtClean="0"/>
              <a:t>新型、破壊力強化、使用可能な核兵器</a:t>
            </a:r>
            <a:endParaRPr lang="en-US" altLang="ja-JP" dirty="0" smtClean="0"/>
          </a:p>
          <a:p>
            <a:pPr lvl="2"/>
            <a:r>
              <a:rPr lang="ja-JP" altLang="en-US" dirty="0" smtClean="0"/>
              <a:t>原子力　核エネルギー</a:t>
            </a:r>
            <a:endParaRPr lang="en-US" altLang="ja-JP" dirty="0" smtClean="0"/>
          </a:p>
          <a:p>
            <a:pPr lvl="2"/>
            <a:r>
              <a:rPr lang="ja-JP" altLang="en-US" dirty="0" smtClean="0"/>
              <a:t>メルトダウン</a:t>
            </a:r>
            <a:r>
              <a:rPr lang="en-US" dirty="0" smtClean="0"/>
              <a:t>, </a:t>
            </a:r>
            <a:r>
              <a:rPr lang="ja-JP" altLang="en-US" dirty="0" smtClean="0"/>
              <a:t>廃棄物</a:t>
            </a:r>
            <a:r>
              <a:rPr lang="en-US" dirty="0" smtClean="0"/>
              <a:t>, </a:t>
            </a:r>
            <a:r>
              <a:rPr lang="ja-JP" altLang="en-US" dirty="0" smtClean="0"/>
              <a:t>金</a:t>
            </a:r>
            <a:endParaRPr lang="en-US" altLang="ja-JP" dirty="0" smtClean="0"/>
          </a:p>
          <a:p>
            <a:pPr lvl="1"/>
            <a:endParaRPr lang="en-US" dirty="0" smtClean="0"/>
          </a:p>
          <a:p>
            <a:r>
              <a:rPr lang="ja-JP" altLang="en-US" dirty="0" smtClean="0"/>
              <a:t>ウラン鉱、抽出施設、輸送、処理　</a:t>
            </a:r>
            <a:endParaRPr lang="en-US" altLang="ja-JP" dirty="0" smtClean="0"/>
          </a:p>
          <a:p>
            <a:pPr lvl="2"/>
            <a:r>
              <a:rPr lang="ja-JP" altLang="en-US" dirty="0" smtClean="0"/>
              <a:t>致死的</a:t>
            </a:r>
            <a:r>
              <a:rPr lang="ja-JP" altLang="en-US" dirty="0"/>
              <a:t>悪影響、汚染　</a:t>
            </a:r>
            <a:endParaRPr lang="en-US" altLang="ja-JP" dirty="0"/>
          </a:p>
          <a:p>
            <a:pPr lvl="2"/>
            <a:r>
              <a:rPr lang="ja-JP" altLang="en-US" dirty="0" smtClean="0"/>
              <a:t>過去</a:t>
            </a:r>
            <a:r>
              <a:rPr lang="ja-JP" altLang="en-US" dirty="0"/>
              <a:t>と現在</a:t>
            </a:r>
            <a:r>
              <a:rPr lang="ja-JP" altLang="en-US" dirty="0" smtClean="0"/>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02"/>
            <a:ext cx="8229600" cy="868498"/>
          </a:xfrm>
        </p:spPr>
        <p:txBody>
          <a:bodyPr>
            <a:noAutofit/>
          </a:bodyPr>
          <a:lstStyle/>
          <a:p>
            <a:r>
              <a:rPr lang="ja-JP" altLang="en-US" sz="5400" b="1" dirty="0" smtClean="0"/>
              <a:t>核保有国同士の摩擦</a:t>
            </a:r>
            <a:endParaRPr lang="en-US" sz="5400" b="1" dirty="0"/>
          </a:p>
        </p:txBody>
      </p:sp>
      <p:sp>
        <p:nvSpPr>
          <p:cNvPr id="3" name="Content Placeholder 2"/>
          <p:cNvSpPr>
            <a:spLocks noGrp="1"/>
          </p:cNvSpPr>
          <p:nvPr>
            <p:ph idx="1"/>
          </p:nvPr>
        </p:nvSpPr>
        <p:spPr>
          <a:xfrm>
            <a:off x="457200" y="3352800"/>
            <a:ext cx="8229600" cy="2773363"/>
          </a:xfrm>
        </p:spPr>
        <p:txBody>
          <a:bodyPr>
            <a:normAutofit lnSpcReduction="10000"/>
          </a:bodyPr>
          <a:lstStyle/>
          <a:p>
            <a:r>
              <a:rPr lang="ja-JP" altLang="en-US" dirty="0" smtClean="0"/>
              <a:t>ウクライナ</a:t>
            </a:r>
            <a:r>
              <a:rPr lang="en-US" dirty="0" smtClean="0"/>
              <a:t>: </a:t>
            </a:r>
            <a:r>
              <a:rPr lang="ja-JP" altLang="en-US" dirty="0" smtClean="0"/>
              <a:t>米国</a:t>
            </a:r>
            <a:r>
              <a:rPr lang="en-US" dirty="0" smtClean="0"/>
              <a:t>, </a:t>
            </a:r>
            <a:r>
              <a:rPr lang="ja-JP" altLang="en-US" dirty="0" smtClean="0"/>
              <a:t>ロシア</a:t>
            </a:r>
            <a:endParaRPr lang="en-US" dirty="0" smtClean="0"/>
          </a:p>
          <a:p>
            <a:r>
              <a:rPr lang="ja-JP" altLang="en-US" dirty="0" smtClean="0"/>
              <a:t>シリア</a:t>
            </a:r>
            <a:r>
              <a:rPr lang="en-US" dirty="0" smtClean="0"/>
              <a:t>: </a:t>
            </a:r>
            <a:r>
              <a:rPr lang="ja-JP" altLang="en-US" dirty="0" smtClean="0"/>
              <a:t>米国</a:t>
            </a:r>
            <a:r>
              <a:rPr lang="en-US" dirty="0" smtClean="0"/>
              <a:t>, </a:t>
            </a:r>
            <a:r>
              <a:rPr lang="ja-JP" altLang="en-US" dirty="0" smtClean="0"/>
              <a:t>ロシア</a:t>
            </a:r>
            <a:endParaRPr lang="en-US" dirty="0" smtClean="0"/>
          </a:p>
          <a:p>
            <a:r>
              <a:rPr lang="ja-JP" altLang="en-US" dirty="0" smtClean="0"/>
              <a:t>カシミア</a:t>
            </a:r>
            <a:r>
              <a:rPr lang="en-US" dirty="0" smtClean="0"/>
              <a:t>: </a:t>
            </a:r>
            <a:r>
              <a:rPr lang="ja-JP" altLang="en-US" dirty="0" smtClean="0"/>
              <a:t>インド</a:t>
            </a:r>
            <a:r>
              <a:rPr lang="en-US" dirty="0" smtClean="0"/>
              <a:t>, </a:t>
            </a:r>
            <a:r>
              <a:rPr lang="ja-JP" altLang="en-US" dirty="0" smtClean="0"/>
              <a:t>パキスタン</a:t>
            </a:r>
            <a:endParaRPr lang="en-US" dirty="0" smtClean="0"/>
          </a:p>
          <a:p>
            <a:r>
              <a:rPr lang="ja-JP" altLang="en-US" dirty="0" smtClean="0"/>
              <a:t>南シナ海</a:t>
            </a:r>
            <a:r>
              <a:rPr lang="en-US" dirty="0" smtClean="0"/>
              <a:t>, </a:t>
            </a:r>
            <a:r>
              <a:rPr lang="ja-JP" altLang="en-US" dirty="0" smtClean="0"/>
              <a:t>他のアジア地区</a:t>
            </a:r>
            <a:r>
              <a:rPr lang="en-US" dirty="0" smtClean="0"/>
              <a:t>: </a:t>
            </a:r>
            <a:r>
              <a:rPr lang="ja-JP" altLang="en-US" dirty="0" smtClean="0"/>
              <a:t>米国</a:t>
            </a:r>
            <a:r>
              <a:rPr lang="en-US" dirty="0" smtClean="0"/>
              <a:t>, </a:t>
            </a:r>
            <a:r>
              <a:rPr lang="ja-JP" altLang="en-US" dirty="0" smtClean="0"/>
              <a:t>中国</a:t>
            </a:r>
            <a:endParaRPr lang="en-US" dirty="0" smtClean="0"/>
          </a:p>
          <a:p>
            <a:r>
              <a:rPr lang="ja-JP" altLang="en-US" dirty="0" smtClean="0"/>
              <a:t>朝鮮半島</a:t>
            </a:r>
            <a:r>
              <a:rPr lang="en-US" dirty="0" smtClean="0"/>
              <a:t>: </a:t>
            </a:r>
            <a:r>
              <a:rPr lang="ja-JP" altLang="en-US" dirty="0" smtClean="0"/>
              <a:t>米国</a:t>
            </a:r>
            <a:r>
              <a:rPr lang="en-US" dirty="0" smtClean="0"/>
              <a:t>, </a:t>
            </a:r>
            <a:r>
              <a:rPr lang="ja-JP" altLang="en-US" dirty="0" smtClean="0"/>
              <a:t>ロシア</a:t>
            </a:r>
            <a:r>
              <a:rPr lang="en-US" dirty="0" smtClean="0"/>
              <a:t>, </a:t>
            </a:r>
            <a:r>
              <a:rPr lang="ja-JP" altLang="en-US" dirty="0" smtClean="0"/>
              <a:t>中国</a:t>
            </a:r>
            <a:r>
              <a:rPr lang="en-US" dirty="0" smtClean="0"/>
              <a:t>, </a:t>
            </a:r>
            <a:r>
              <a:rPr lang="ja-JP" altLang="en-US" dirty="0" smtClean="0"/>
              <a:t>北朝鮮</a:t>
            </a:r>
            <a:r>
              <a:rPr lang="en-US" dirty="0" smtClean="0"/>
              <a:t>, </a:t>
            </a:r>
            <a:r>
              <a:rPr lang="ja-JP" altLang="en-US" dirty="0" smtClean="0"/>
              <a:t>韓国</a:t>
            </a:r>
            <a:endParaRPr lang="en-US" dirty="0"/>
          </a:p>
        </p:txBody>
      </p:sp>
      <p:pic>
        <p:nvPicPr>
          <p:cNvPr id="9" name="Picture 8" descr="syria-location-map-min.jpg"/>
          <p:cNvPicPr>
            <a:picLocks noChangeAspect="1"/>
          </p:cNvPicPr>
          <p:nvPr/>
        </p:nvPicPr>
        <p:blipFill>
          <a:blip r:embed="rId1" cstate="screen"/>
          <a:stretch>
            <a:fillRect/>
          </a:stretch>
        </p:blipFill>
        <p:spPr>
          <a:xfrm>
            <a:off x="2514600" y="914400"/>
            <a:ext cx="3936733" cy="2348564"/>
          </a:xfrm>
          <a:prstGeom prst="rect">
            <a:avLst/>
          </a:prstGeom>
        </p:spPr>
      </p:pic>
      <p:pic>
        <p:nvPicPr>
          <p:cNvPr id="10" name="Picture 9" descr="ukraine-location-map.jpg"/>
          <p:cNvPicPr>
            <a:picLocks noChangeAspect="1"/>
          </p:cNvPicPr>
          <p:nvPr/>
        </p:nvPicPr>
        <p:blipFill>
          <a:blip r:embed="rId2" cstate="screen"/>
          <a:srcRect/>
          <a:stretch>
            <a:fillRect/>
          </a:stretch>
        </p:blipFill>
        <p:spPr>
          <a:xfrm>
            <a:off x="4267200" y="914400"/>
            <a:ext cx="609600" cy="762000"/>
          </a:xfrm>
          <a:prstGeom prst="rect">
            <a:avLst/>
          </a:prstGeom>
        </p:spPr>
      </p:pic>
      <p:pic>
        <p:nvPicPr>
          <p:cNvPr id="11" name="Picture 10" descr="Kashmir.jpg"/>
          <p:cNvPicPr>
            <a:picLocks noChangeAspect="1"/>
          </p:cNvPicPr>
          <p:nvPr/>
        </p:nvPicPr>
        <p:blipFill>
          <a:blip r:embed="rId3" cstate="screen"/>
          <a:stretch>
            <a:fillRect/>
          </a:stretch>
        </p:blipFill>
        <p:spPr>
          <a:xfrm>
            <a:off x="5029200" y="1676400"/>
            <a:ext cx="424435" cy="457200"/>
          </a:xfrm>
          <a:prstGeom prst="rect">
            <a:avLst/>
          </a:prstGeom>
        </p:spPr>
      </p:pic>
      <p:sp>
        <p:nvSpPr>
          <p:cNvPr id="12" name="TextBox 11"/>
          <p:cNvSpPr txBox="1"/>
          <p:nvPr/>
        </p:nvSpPr>
        <p:spPr>
          <a:xfrm>
            <a:off x="5105400" y="1600200"/>
            <a:ext cx="685800" cy="184666"/>
          </a:xfrm>
          <a:prstGeom prst="rect">
            <a:avLst/>
          </a:prstGeom>
          <a:noFill/>
        </p:spPr>
        <p:txBody>
          <a:bodyPr wrap="square" rtlCol="0">
            <a:spAutoFit/>
          </a:bodyPr>
          <a:lstStyle/>
          <a:p>
            <a:r>
              <a:rPr lang="en-US" sz="600" b="1" dirty="0" smtClean="0">
                <a:solidFill>
                  <a:srgbClr val="C00000"/>
                </a:solidFill>
                <a:latin typeface="Arial Black" panose="020B0A04020102020204" pitchFamily="34" charset="0"/>
              </a:rPr>
              <a:t>Kashmir</a:t>
            </a:r>
            <a:endParaRPr lang="en-US" sz="600" b="1" dirty="0">
              <a:solidFill>
                <a:srgbClr val="C00000"/>
              </a:solidFill>
              <a:latin typeface="Arial Black" panose="020B0A04020102020204" pitchFamily="34" charset="0"/>
            </a:endParaRPr>
          </a:p>
        </p:txBody>
      </p:sp>
      <p:pic>
        <p:nvPicPr>
          <p:cNvPr id="14" name="Picture 13" descr="Korea.gif"/>
          <p:cNvPicPr>
            <a:picLocks noChangeAspect="1"/>
          </p:cNvPicPr>
          <p:nvPr/>
        </p:nvPicPr>
        <p:blipFill>
          <a:blip r:embed="rId4" cstate="screen"/>
          <a:srcRect l="84859" t="31488" r="11557" b="59471"/>
          <a:stretch>
            <a:fillRect/>
          </a:stretch>
        </p:blipFill>
        <p:spPr>
          <a:xfrm>
            <a:off x="5638800" y="1524000"/>
            <a:ext cx="152400" cy="228600"/>
          </a:xfrm>
          <a:prstGeom prst="rect">
            <a:avLst/>
          </a:prstGeom>
        </p:spPr>
      </p:pic>
      <p:sp>
        <p:nvSpPr>
          <p:cNvPr id="15" name="TextBox 14"/>
          <p:cNvSpPr txBox="1"/>
          <p:nvPr/>
        </p:nvSpPr>
        <p:spPr>
          <a:xfrm>
            <a:off x="5715000" y="1524000"/>
            <a:ext cx="533400" cy="184666"/>
          </a:xfrm>
          <a:prstGeom prst="rect">
            <a:avLst/>
          </a:prstGeom>
          <a:noFill/>
        </p:spPr>
        <p:txBody>
          <a:bodyPr wrap="square" rtlCol="0">
            <a:spAutoFit/>
          </a:bodyPr>
          <a:lstStyle/>
          <a:p>
            <a:r>
              <a:rPr lang="en-US" sz="600" b="1" dirty="0" smtClean="0">
                <a:solidFill>
                  <a:srgbClr val="C00000"/>
                </a:solidFill>
                <a:latin typeface="Arial Black" panose="020B0A04020102020204" pitchFamily="34" charset="0"/>
              </a:rPr>
              <a:t>Korea</a:t>
            </a:r>
            <a:endParaRPr lang="en-US" sz="600" b="1" dirty="0">
              <a:solidFill>
                <a:srgbClr val="C0000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554162"/>
          </a:xfrm>
        </p:spPr>
        <p:txBody>
          <a:bodyPr>
            <a:noAutofit/>
          </a:bodyPr>
          <a:lstStyle/>
          <a:p>
            <a:pPr lvl="1" algn="ctr" rtl="0">
              <a:spcBef>
                <a:spcPct val="0"/>
              </a:spcBef>
            </a:pPr>
            <a:r>
              <a:rPr lang="ja-JP" altLang="en-US" sz="4000" b="1" dirty="0" smtClean="0">
                <a:latin typeface="+mj-ea"/>
                <a:ea typeface="+mj-ea"/>
              </a:rPr>
              <a:t>「延命」や「近代化」の名目での</a:t>
            </a:r>
            <a:br>
              <a:rPr lang="en-US" altLang="ja-JP" sz="4000" b="1" dirty="0" smtClean="0">
                <a:latin typeface="+mj-ea"/>
                <a:ea typeface="+mj-ea"/>
              </a:rPr>
            </a:br>
            <a:r>
              <a:rPr lang="ja-JP" altLang="en-US" sz="4000" b="1" dirty="0" smtClean="0">
                <a:latin typeface="+mj-ea"/>
                <a:ea typeface="+mj-ea"/>
              </a:rPr>
              <a:t>新しい、殺傷力増強、使用可能な核兵器</a:t>
            </a:r>
            <a:endParaRPr lang="en-US" sz="4000" b="1" dirty="0">
              <a:latin typeface="+mj-ea"/>
              <a:ea typeface="+mj-ea"/>
            </a:endParaRPr>
          </a:p>
        </p:txBody>
      </p:sp>
      <p:sp>
        <p:nvSpPr>
          <p:cNvPr id="3" name="Content Placeholder 2"/>
          <p:cNvSpPr>
            <a:spLocks noGrp="1"/>
          </p:cNvSpPr>
          <p:nvPr>
            <p:ph idx="1"/>
          </p:nvPr>
        </p:nvSpPr>
        <p:spPr>
          <a:xfrm>
            <a:off x="0" y="3200401"/>
            <a:ext cx="9144000" cy="3657600"/>
          </a:xfrm>
        </p:spPr>
        <p:txBody>
          <a:bodyPr>
            <a:normAutofit lnSpcReduction="10000"/>
          </a:bodyPr>
          <a:lstStyle/>
          <a:p>
            <a:pPr indent="0">
              <a:buNone/>
            </a:pPr>
            <a:r>
              <a:rPr lang="ja-JP" altLang="en-US" dirty="0"/>
              <a:t>♦ </a:t>
            </a:r>
            <a:r>
              <a:rPr lang="ja-JP" altLang="en-US" dirty="0" smtClean="0"/>
              <a:t>　１兆ドル</a:t>
            </a:r>
            <a:r>
              <a:rPr lang="ja-JP" altLang="en-US" dirty="0"/>
              <a:t>の</a:t>
            </a:r>
            <a:r>
              <a:rPr lang="ja-JP" altLang="en-US" dirty="0" smtClean="0"/>
              <a:t>予算を投じ、２つの新しい核兵器と</a:t>
            </a:r>
            <a:endParaRPr lang="en-US" altLang="ja-JP" dirty="0" smtClean="0"/>
          </a:p>
          <a:p>
            <a:pPr indent="0">
              <a:buNone/>
            </a:pPr>
            <a:r>
              <a:rPr lang="ja-JP" altLang="en-US" dirty="0" smtClean="0"/>
              <a:t>３つの新しい標的攻撃システムを導入する米国</a:t>
            </a:r>
            <a:endParaRPr lang="en-US" altLang="ja-JP" dirty="0" smtClean="0"/>
          </a:p>
          <a:p>
            <a:pPr indent="0">
              <a:buNone/>
            </a:pPr>
            <a:endParaRPr lang="en-US" dirty="0"/>
          </a:p>
          <a:p>
            <a:pPr indent="0">
              <a:buNone/>
            </a:pPr>
            <a:endParaRPr lang="en-US" dirty="0"/>
          </a:p>
          <a:p>
            <a:pPr indent="0">
              <a:buNone/>
            </a:pPr>
            <a:r>
              <a:rPr lang="ja-JP" altLang="en-US" dirty="0" smtClean="0"/>
              <a:t>♦　核兵器「近代化」にロシア</a:t>
            </a:r>
            <a:r>
              <a:rPr lang="ja-JP" altLang="en-US" dirty="0"/>
              <a:t>と中国</a:t>
            </a:r>
            <a:r>
              <a:rPr lang="ja-JP" altLang="en-US" dirty="0" smtClean="0"/>
              <a:t>も参入</a:t>
            </a:r>
            <a:endParaRPr lang="en-US" dirty="0" smtClean="0"/>
          </a:p>
          <a:p>
            <a:pPr indent="0">
              <a:buNone/>
            </a:pPr>
            <a:br>
              <a:rPr lang="en-US" dirty="0" smtClean="0"/>
            </a:b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ja-JP" altLang="en-US" sz="6000" b="1" dirty="0" smtClean="0"/>
              <a:t>国連核兵器禁止条約</a:t>
            </a:r>
            <a:endParaRPr lang="en-US" sz="6600" b="1" dirty="0"/>
          </a:p>
        </p:txBody>
      </p:sp>
      <p:sp>
        <p:nvSpPr>
          <p:cNvPr id="4" name="TextBox 3"/>
          <p:cNvSpPr txBox="1"/>
          <p:nvPr/>
        </p:nvSpPr>
        <p:spPr>
          <a:xfrm>
            <a:off x="381000" y="2362200"/>
            <a:ext cx="8839200" cy="2862322"/>
          </a:xfrm>
          <a:prstGeom prst="rect">
            <a:avLst/>
          </a:prstGeom>
          <a:noFill/>
        </p:spPr>
        <p:txBody>
          <a:bodyPr wrap="square" rtlCol="0">
            <a:spAutoFit/>
          </a:bodyPr>
          <a:lstStyle/>
          <a:p>
            <a:r>
              <a:rPr lang="en-US" sz="3600" dirty="0" smtClean="0"/>
              <a:t> </a:t>
            </a:r>
            <a:r>
              <a:rPr lang="ja-JP" altLang="en-US" sz="3600" dirty="0"/>
              <a:t> </a:t>
            </a:r>
            <a:r>
              <a:rPr lang="ja-JP" altLang="en-US" sz="3600" dirty="0" smtClean="0"/>
              <a:t>♦　使用、所有、開発、実験、配備、譲与を国際法で禁止</a:t>
            </a:r>
            <a:endParaRPr lang="en-US" sz="3600" dirty="0" smtClean="0"/>
          </a:p>
          <a:p>
            <a:endParaRPr lang="en-US" sz="3600" dirty="0" smtClean="0"/>
          </a:p>
          <a:p>
            <a:r>
              <a:rPr lang="ja-JP" altLang="en-US" sz="3600" dirty="0"/>
              <a:t>♦ </a:t>
            </a:r>
            <a:r>
              <a:rPr lang="ja-JP" altLang="en-US" sz="3600" dirty="0" smtClean="0"/>
              <a:t>　</a:t>
            </a:r>
            <a:r>
              <a:rPr lang="ja-JP" altLang="en-US" sz="3600" dirty="0"/>
              <a:t>非核保有国グループ</a:t>
            </a:r>
            <a:r>
              <a:rPr lang="ja-JP" altLang="en-US" sz="3600" dirty="0" smtClean="0"/>
              <a:t>が、核戦争がもたらす壊滅的な人道的被害に焦点を当てている</a:t>
            </a:r>
            <a:endParaRPr lang="en-US" sz="36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0000"/>
                </a:solidFill>
              </a:rPr>
              <a:t>ICAN</a:t>
            </a:r>
            <a:r>
              <a:rPr lang="ja-JP" altLang="en-US" b="1" dirty="0" smtClean="0">
                <a:solidFill>
                  <a:srgbClr val="FF0000"/>
                </a:solidFill>
              </a:rPr>
              <a:t>がノーベル</a:t>
            </a:r>
            <a:r>
              <a:rPr lang="ja-JP" altLang="en-US" b="1" dirty="0">
                <a:solidFill>
                  <a:srgbClr val="FF0000"/>
                </a:solidFill>
              </a:rPr>
              <a:t>平和</a:t>
            </a:r>
            <a:r>
              <a:rPr lang="ja-JP" altLang="en-US" b="1" dirty="0" smtClean="0">
                <a:solidFill>
                  <a:srgbClr val="FF0000"/>
                </a:solidFill>
              </a:rPr>
              <a:t>賞を受賞！</a:t>
            </a:r>
            <a:endParaRPr lang="en-US" b="1" dirty="0">
              <a:solidFill>
                <a:srgbClr val="FF0000"/>
              </a:solidFill>
            </a:endParaRPr>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09600" y="1600199"/>
            <a:ext cx="7876137" cy="526013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rPr>
              <a:t>ICAN</a:t>
            </a:r>
            <a:r>
              <a:rPr lang="ja-JP" altLang="en-US" sz="4800" b="1" dirty="0" smtClean="0">
                <a:solidFill>
                  <a:srgbClr val="FF0000"/>
                </a:solidFill>
              </a:rPr>
              <a:t>がノーベル平和賞を受賞</a:t>
            </a:r>
            <a:endParaRPr lang="en-US" sz="4800" b="1" dirty="0">
              <a:solidFill>
                <a:srgbClr val="FF0000"/>
              </a:solidFill>
            </a:endParaRPr>
          </a:p>
        </p:txBody>
      </p:sp>
      <p:sp>
        <p:nvSpPr>
          <p:cNvPr id="3" name="Content Placeholder 2"/>
          <p:cNvSpPr>
            <a:spLocks noGrp="1"/>
          </p:cNvSpPr>
          <p:nvPr>
            <p:ph idx="1"/>
          </p:nvPr>
        </p:nvSpPr>
        <p:spPr/>
        <p:txBody>
          <a:bodyPr>
            <a:normAutofit/>
          </a:bodyPr>
          <a:lstStyle/>
          <a:p>
            <a:r>
              <a:rPr lang="en-US" altLang="ja-JP" dirty="0" smtClean="0"/>
              <a:t>2017</a:t>
            </a:r>
            <a:r>
              <a:rPr lang="ja-JP" altLang="en-US" dirty="0" smtClean="0"/>
              <a:t>年</a:t>
            </a:r>
            <a:r>
              <a:rPr lang="en-US" altLang="ja-JP" dirty="0" smtClean="0"/>
              <a:t>12</a:t>
            </a:r>
            <a:r>
              <a:rPr lang="ja-JP" altLang="en-US" dirty="0" smtClean="0"/>
              <a:t>月</a:t>
            </a:r>
            <a:r>
              <a:rPr lang="en-US" altLang="ja-JP" dirty="0" smtClean="0"/>
              <a:t>11th</a:t>
            </a:r>
            <a:r>
              <a:rPr lang="ja-JP" altLang="en-US" dirty="0" smtClean="0"/>
              <a:t>、「核兵器廃絶国際キャンペーン（</a:t>
            </a:r>
            <a:r>
              <a:rPr lang="en-US" dirty="0" smtClean="0"/>
              <a:t>ICAN</a:t>
            </a:r>
            <a:r>
              <a:rPr lang="ja-JP" altLang="en-US" dirty="0" smtClean="0"/>
              <a:t>）がノーベル平和賞を受賞</a:t>
            </a:r>
            <a:endParaRPr lang="en-US" altLang="ja-JP" dirty="0" smtClean="0"/>
          </a:p>
          <a:p>
            <a:r>
              <a:rPr lang="ja-JP" altLang="en-US" dirty="0" smtClean="0"/>
              <a:t>国連の核兵器廃絶条約制定に果たした重要な役割が高く評価された</a:t>
            </a:r>
            <a:endParaRPr lang="en-US" altLang="ja-JP" dirty="0" smtClean="0"/>
          </a:p>
          <a:p>
            <a:r>
              <a:rPr lang="en-US" altLang="ja-JP" dirty="0" smtClean="0"/>
              <a:t>ICAN</a:t>
            </a:r>
            <a:r>
              <a:rPr lang="ja-JP" altLang="en-US" dirty="0" smtClean="0"/>
              <a:t>は核兵器廃絶に長年尽力してきた世界の全ての人と共に受賞することに</a:t>
            </a:r>
            <a:endParaRPr lang="en-US" altLang="ja-JP" dirty="0" smtClean="0"/>
          </a:p>
          <a:p>
            <a:r>
              <a:rPr lang="ja-JP" altLang="en-US" dirty="0" smtClean="0"/>
              <a:t>ゴールデンルールはこれを追い風に！</a:t>
            </a:r>
            <a:endParaRPr lang="en-US" altLang="ja-JP" dirty="0" smtClean="0"/>
          </a:p>
          <a:p>
            <a:r>
              <a:rPr lang="ja-JP" altLang="en-US" dirty="0" smtClean="0"/>
              <a:t>地球の自己破壊を逃れる努力を奨励</a:t>
            </a:r>
            <a:endParaRPr lang="en-US" altLang="ja-JP"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ja-JP" altLang="en-US" dirty="0" smtClean="0"/>
              <a:t>核戦争の可能性</a:t>
            </a:r>
            <a:r>
              <a:rPr lang="ja-JP" altLang="en-US" smtClean="0"/>
              <a:t>を減らす為に</a:t>
            </a:r>
            <a:r>
              <a:rPr lang="ja-JP" altLang="en-US" dirty="0" smtClean="0"/>
              <a:t>できること</a:t>
            </a:r>
            <a:endParaRPr lang="en-US" dirty="0"/>
          </a:p>
        </p:txBody>
      </p:sp>
      <p:sp>
        <p:nvSpPr>
          <p:cNvPr id="3" name="Content Placeholder 2"/>
          <p:cNvSpPr>
            <a:spLocks noGrp="1"/>
          </p:cNvSpPr>
          <p:nvPr>
            <p:ph idx="1"/>
          </p:nvPr>
        </p:nvSpPr>
        <p:spPr/>
        <p:txBody>
          <a:bodyPr>
            <a:normAutofit/>
          </a:bodyPr>
          <a:lstStyle/>
          <a:p>
            <a:r>
              <a:rPr lang="ja-JP" altLang="en-US" dirty="0" smtClean="0"/>
              <a:t>国連の核兵器廃絶条約に日本が調印するように働きかけること</a:t>
            </a:r>
            <a:endParaRPr lang="en-US" dirty="0" smtClean="0"/>
          </a:p>
          <a:p>
            <a:endParaRPr lang="en-US" altLang="ja-JP" dirty="0" smtClean="0"/>
          </a:p>
          <a:p>
            <a:r>
              <a:rPr lang="ja-JP" altLang="en-US" dirty="0"/>
              <a:t>　</a:t>
            </a:r>
            <a:r>
              <a:rPr lang="ja-JP" altLang="en-US" dirty="0" smtClean="0"/>
              <a:t>日米原子力協定の自動更新を阻止するよう　今から運動を起こすこと</a:t>
            </a:r>
            <a:endParaRPr lang="en-US" altLang="ja-JP" dirty="0" smtClean="0"/>
          </a:p>
          <a:p>
            <a:endParaRPr lang="en-US" dirty="0"/>
          </a:p>
          <a:p>
            <a:r>
              <a:rPr lang="ja-JP" altLang="en-US" dirty="0" smtClean="0"/>
              <a:t>核発電所の廃炉のスペシャリストを目指すこと</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782762"/>
          </a:xfrm>
        </p:spPr>
        <p:txBody>
          <a:bodyPr>
            <a:noAutofit/>
          </a:bodyPr>
          <a:lstStyle/>
          <a:p>
            <a:r>
              <a:rPr lang="ja-JP" altLang="en-US" sz="6000" b="1" dirty="0" smtClean="0"/>
              <a:t>広島と長崎への</a:t>
            </a:r>
            <a:br>
              <a:rPr lang="en-US" altLang="ja-JP" sz="6000" b="1" dirty="0" smtClean="0"/>
            </a:br>
            <a:r>
              <a:rPr lang="ja-JP" altLang="en-US" sz="6000" b="1" dirty="0" smtClean="0"/>
              <a:t>原爆攻撃</a:t>
            </a:r>
            <a:endParaRPr lang="en-US" sz="6000" b="1" dirty="0"/>
          </a:p>
        </p:txBody>
      </p:sp>
      <p:pic>
        <p:nvPicPr>
          <p:cNvPr id="75778" name="Picture 2" descr="Albert Bigelow, right, captained the Golden Rule on her mission to disrupt atmospheric nuclear testing in the Marshall Islands. (Photo credit: Albert Bigelow Papers, Swarthmore College Peace Collection)"/>
          <p:cNvPicPr>
            <a:picLocks noChangeAspect="1" noChangeArrowheads="1"/>
          </p:cNvPicPr>
          <p:nvPr/>
        </p:nvPicPr>
        <p:blipFill>
          <a:blip r:embed="rId1" cstate="screen"/>
          <a:srcRect/>
          <a:stretch>
            <a:fillRect/>
          </a:stretch>
        </p:blipFill>
        <p:spPr bwMode="auto">
          <a:xfrm>
            <a:off x="1143000" y="1988311"/>
            <a:ext cx="7391400" cy="482905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核発電</a:t>
            </a:r>
            <a:endParaRPr lang="en-US" dirty="0"/>
          </a:p>
        </p:txBody>
      </p:sp>
      <p:sp>
        <p:nvSpPr>
          <p:cNvPr id="3" name="Content Placeholder 2"/>
          <p:cNvSpPr>
            <a:spLocks noGrp="1"/>
          </p:cNvSpPr>
          <p:nvPr>
            <p:ph idx="1"/>
          </p:nvPr>
        </p:nvSpPr>
        <p:spPr/>
        <p:txBody>
          <a:bodyPr>
            <a:normAutofit/>
          </a:bodyPr>
          <a:lstStyle/>
          <a:p>
            <a:pPr marL="0" indent="0">
              <a:buNone/>
            </a:pPr>
            <a:r>
              <a:rPr lang="ja-JP" altLang="en-US" b="1" dirty="0"/>
              <a:t>核</a:t>
            </a:r>
            <a:r>
              <a:rPr lang="ja-JP" altLang="en-US" b="1" dirty="0" smtClean="0"/>
              <a:t>発電所は：</a:t>
            </a:r>
            <a:endParaRPr lang="en-US" altLang="ja-JP" b="1" dirty="0" smtClean="0"/>
          </a:p>
          <a:p>
            <a:pPr marL="0" indent="0">
              <a:buNone/>
            </a:pPr>
            <a:endParaRPr lang="en-US" altLang="ja-JP" b="1" dirty="0" smtClean="0"/>
          </a:p>
          <a:p>
            <a:r>
              <a:rPr lang="ja-JP" altLang="en-US" dirty="0" smtClean="0"/>
              <a:t>慣例的に放射能を放出する</a:t>
            </a:r>
            <a:endParaRPr lang="en-US" altLang="ja-JP" dirty="0"/>
          </a:p>
          <a:p>
            <a:r>
              <a:rPr lang="ja-JP" altLang="en-US" dirty="0" smtClean="0"/>
              <a:t>炉心溶融の危険性</a:t>
            </a:r>
            <a:endParaRPr lang="en-US" altLang="ja-JP" dirty="0"/>
          </a:p>
          <a:p>
            <a:r>
              <a:rPr lang="ja-JP" altLang="en-US" dirty="0" smtClean="0"/>
              <a:t>核兵器に用いるプルトニウムを含む燃料棒を生産</a:t>
            </a:r>
            <a:endParaRPr lang="en-US" altLang="ja-JP" dirty="0" smtClean="0"/>
          </a:p>
          <a:p>
            <a:endParaRPr lang="en-US" altLang="ja-JP"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276600" cy="5334000"/>
          </a:xfrm>
        </p:spPr>
        <p:txBody>
          <a:bodyPr>
            <a:normAutofit/>
          </a:bodyPr>
          <a:lstStyle/>
          <a:p>
            <a:br>
              <a:rPr lang="en-US" dirty="0" smtClean="0"/>
            </a:br>
            <a:r>
              <a:rPr lang="ja-JP" altLang="en-US" dirty="0" smtClean="0"/>
              <a:t>核発電所からの慣例的な放射能の放出</a:t>
            </a:r>
            <a:endParaRPr lang="en-US" dirty="0"/>
          </a:p>
        </p:txBody>
      </p:sp>
      <p:pic>
        <p:nvPicPr>
          <p:cNvPr id="88066" name="Picture 2"/>
          <p:cNvPicPr>
            <a:picLocks noChangeAspect="1" noChangeArrowheads="1"/>
          </p:cNvPicPr>
          <p:nvPr/>
        </p:nvPicPr>
        <p:blipFill>
          <a:blip r:embed="rId1" cstate="print"/>
          <a:srcRect t="1916"/>
          <a:stretch>
            <a:fillRect/>
          </a:stretch>
        </p:blipFill>
        <p:spPr bwMode="auto">
          <a:xfrm>
            <a:off x="3626356" y="0"/>
            <a:ext cx="551764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thermal Power Plants in Japan - Japanese"/>
          <p:cNvPicPr>
            <a:picLocks noChangeAspect="1"/>
          </p:cNvPicPr>
          <p:nvPr/>
        </p:nvPicPr>
        <p:blipFill>
          <a:blip r:embed="rId1"/>
          <a:stretch>
            <a:fillRect/>
          </a:stretch>
        </p:blipFill>
        <p:spPr>
          <a:xfrm>
            <a:off x="635" y="190500"/>
            <a:ext cx="9142730" cy="514286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44"/>
            <a:ext cx="9220200" cy="1143000"/>
          </a:xfrm>
        </p:spPr>
        <p:txBody>
          <a:bodyPr>
            <a:normAutofit/>
          </a:bodyPr>
          <a:lstStyle/>
          <a:p>
            <a:r>
              <a:rPr lang="ja-JP" altLang="en-US" sz="5400" b="1" dirty="0" smtClean="0">
                <a:sym typeface="+mn-ea"/>
              </a:rPr>
              <a:t>福島に行って観てきました</a:t>
            </a:r>
            <a:endParaRPr lang="en-US" sz="5400" b="1" dirty="0"/>
          </a:p>
        </p:txBody>
      </p:sp>
      <p:sp>
        <p:nvSpPr>
          <p:cNvPr id="3" name="Content Placeholder 2"/>
          <p:cNvSpPr>
            <a:spLocks noGrp="1"/>
          </p:cNvSpPr>
          <p:nvPr>
            <p:ph sz="half" idx="1"/>
          </p:nvPr>
        </p:nvSpPr>
        <p:spPr>
          <a:xfrm>
            <a:off x="-76200" y="1219200"/>
            <a:ext cx="4724400" cy="4830763"/>
          </a:xfrm>
        </p:spPr>
        <p:txBody>
          <a:bodyPr>
            <a:normAutofit/>
          </a:bodyPr>
          <a:lstStyle/>
          <a:p>
            <a:r>
              <a:rPr lang="ja-JP" altLang="en-US" sz="3200" dirty="0" smtClean="0"/>
              <a:t>ゴーストタウン</a:t>
            </a:r>
            <a:endParaRPr lang="en-US" altLang="ja-JP" sz="3200" dirty="0"/>
          </a:p>
          <a:p>
            <a:r>
              <a:rPr lang="ja-JP" altLang="en-US" sz="3200" dirty="0" smtClean="0"/>
              <a:t>空き家、放置された農地</a:t>
            </a:r>
            <a:r>
              <a:rPr lang="en-US" sz="3200" dirty="0" smtClean="0"/>
              <a:t> </a:t>
            </a:r>
            <a:endParaRPr lang="en-US" sz="3200" dirty="0" smtClean="0"/>
          </a:p>
          <a:p>
            <a:r>
              <a:rPr lang="ja-JP" altLang="en-US" sz="3200" dirty="0" smtClean="0"/>
              <a:t>閉鎖された道とゲート</a:t>
            </a:r>
            <a:endParaRPr lang="en-US" altLang="ja-JP" sz="3200" dirty="0" smtClean="0"/>
          </a:p>
          <a:p>
            <a:r>
              <a:rPr lang="ja-JP" altLang="en-US" sz="3200" dirty="0" smtClean="0"/>
              <a:t>マスクをした係員</a:t>
            </a:r>
            <a:endParaRPr lang="en-US" sz="3200" dirty="0"/>
          </a:p>
        </p:txBody>
      </p:sp>
      <p:pic>
        <p:nvPicPr>
          <p:cNvPr id="4" name="Content Placeholder 3" descr="S1020042 what happened to most of the cows"/>
          <p:cNvPicPr>
            <a:picLocks noGrp="1" noChangeAspect="1"/>
          </p:cNvPicPr>
          <p:nvPr>
            <p:ph sz="half" idx="2"/>
          </p:nvPr>
        </p:nvPicPr>
        <p:blipFill>
          <a:blip r:embed="rId1"/>
          <a:srcRect l="22716" t="7523" r="22970" b="21063"/>
          <a:stretch>
            <a:fillRect/>
          </a:stretch>
        </p:blipFill>
        <p:spPr>
          <a:xfrm>
            <a:off x="4477108" y="1219200"/>
            <a:ext cx="4513857" cy="3336925"/>
          </a:xfrm>
          <a:prstGeom prst="rect">
            <a:avLst/>
          </a:prstGeom>
        </p:spPr>
      </p:pic>
      <p:pic>
        <p:nvPicPr>
          <p:cNvPr id="5" name="Picture 4" descr="S1020030 abandoned farm"/>
          <p:cNvPicPr>
            <a:picLocks noChangeAspect="1"/>
          </p:cNvPicPr>
          <p:nvPr/>
        </p:nvPicPr>
        <p:blipFill>
          <a:blip r:embed="rId2"/>
          <a:srcRect t="49661" r="37280"/>
          <a:stretch>
            <a:fillRect/>
          </a:stretch>
        </p:blipFill>
        <p:spPr>
          <a:xfrm>
            <a:off x="4737735" y="4706620"/>
            <a:ext cx="4253230" cy="1920240"/>
          </a:xfrm>
          <a:prstGeom prst="rect">
            <a:avLst/>
          </a:prstGeom>
        </p:spPr>
      </p:pic>
      <p:pic>
        <p:nvPicPr>
          <p:cNvPr id="6" name="Picture 5" descr="1205171536_HDR roadblocks prevent entry to contaminated areas"/>
          <p:cNvPicPr>
            <a:picLocks noChangeAspect="1"/>
          </p:cNvPicPr>
          <p:nvPr/>
        </p:nvPicPr>
        <p:blipFill>
          <a:blip r:embed="rId3"/>
          <a:stretch>
            <a:fillRect/>
          </a:stretch>
        </p:blipFill>
        <p:spPr>
          <a:xfrm>
            <a:off x="185420" y="4166870"/>
            <a:ext cx="4552315" cy="256032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z="2800" dirty="0" smtClean="0">
                <a:sym typeface="+mn-ea"/>
              </a:rPr>
              <a:t>ほとんどの農家が家畜を飢え死にさせたり、警戒区域では行政指導によって殺処分。中には人道的配慮と抗議のために今も飼い続けている人たちも数人いる。</a:t>
            </a:r>
            <a:endParaRPr lang="en-US" sz="2800" dirty="0">
              <a:sym typeface="+mn-ea"/>
            </a:endParaRPr>
          </a:p>
        </p:txBody>
      </p:sp>
      <p:pic>
        <p:nvPicPr>
          <p:cNvPr id="5" name="Content Placeholder 4" descr="S1020040 protest van and cow"/>
          <p:cNvPicPr>
            <a:picLocks noGrp="1" noChangeAspect="1"/>
          </p:cNvPicPr>
          <p:nvPr>
            <p:ph sz="half" idx="1"/>
          </p:nvPr>
        </p:nvPicPr>
        <p:blipFill>
          <a:blip r:embed="rId1"/>
          <a:stretch>
            <a:fillRect/>
          </a:stretch>
        </p:blipFill>
        <p:spPr>
          <a:xfrm>
            <a:off x="4876800" y="1658055"/>
            <a:ext cx="4038600" cy="2270125"/>
          </a:xfrm>
          <a:prstGeom prst="rect">
            <a:avLst/>
          </a:prstGeom>
        </p:spPr>
      </p:pic>
      <p:pic>
        <p:nvPicPr>
          <p:cNvPr id="6" name="Content Placeholder 5" descr="S1020063 cows living out their lives"/>
          <p:cNvPicPr>
            <a:picLocks noGrp="1" noChangeAspect="1"/>
          </p:cNvPicPr>
          <p:nvPr>
            <p:ph sz="half" idx="2"/>
          </p:nvPr>
        </p:nvPicPr>
        <p:blipFill>
          <a:blip r:embed="rId2"/>
          <a:stretch>
            <a:fillRect/>
          </a:stretch>
        </p:blipFill>
        <p:spPr>
          <a:xfrm>
            <a:off x="2362200" y="4382047"/>
            <a:ext cx="4038600" cy="2270760"/>
          </a:xfrm>
          <a:prstGeom prst="rect">
            <a:avLst/>
          </a:prstGeom>
        </p:spPr>
      </p:pic>
      <p:pic>
        <p:nvPicPr>
          <p:cNvPr id="3" name="Picture 2"/>
          <p:cNvPicPr>
            <a:picLocks noChangeAspect="1"/>
          </p:cNvPicPr>
          <p:nvPr/>
        </p:nvPicPr>
        <p:blipFill>
          <a:blip r:embed="rId3"/>
          <a:stretch>
            <a:fillRect/>
          </a:stretch>
        </p:blipFill>
        <p:spPr>
          <a:xfrm>
            <a:off x="304800" y="1624475"/>
            <a:ext cx="3657600" cy="2295331"/>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傷つけられた遺伝子</a:t>
            </a:r>
            <a:endParaRPr lang="en-US" dirty="0"/>
          </a:p>
        </p:txBody>
      </p:sp>
      <p:sp>
        <p:nvSpPr>
          <p:cNvPr id="3" name="Content Placeholder 2"/>
          <p:cNvSpPr>
            <a:spLocks noGrp="1"/>
          </p:cNvSpPr>
          <p:nvPr>
            <p:ph sz="half" idx="1"/>
          </p:nvPr>
        </p:nvSpPr>
        <p:spPr>
          <a:xfrm>
            <a:off x="572135" y="1242695"/>
            <a:ext cx="5003165" cy="2951480"/>
          </a:xfrm>
        </p:spPr>
        <p:txBody>
          <a:bodyPr>
            <a:normAutofit lnSpcReduction="10000"/>
          </a:bodyPr>
          <a:lstStyle/>
          <a:p>
            <a:r>
              <a:rPr lang="ja-JP" altLang="en-US" b="1" dirty="0" smtClean="0">
                <a:sym typeface="+mn-ea"/>
              </a:rPr>
              <a:t>動物に見られる変化</a:t>
            </a:r>
            <a:endParaRPr lang="en-US" altLang="ja-JP" b="1" dirty="0" smtClean="0">
              <a:sym typeface="+mn-ea"/>
            </a:endParaRPr>
          </a:p>
          <a:p>
            <a:pPr marL="400050" lvl="1" indent="0">
              <a:buNone/>
            </a:pPr>
            <a:r>
              <a:rPr lang="en-US" dirty="0" smtClean="0">
                <a:sym typeface="+mn-ea"/>
              </a:rPr>
              <a:t> – </a:t>
            </a:r>
            <a:r>
              <a:rPr lang="ja-JP" altLang="en-US" dirty="0" smtClean="0">
                <a:sym typeface="+mn-ea"/>
              </a:rPr>
              <a:t>牛の白斑</a:t>
            </a:r>
            <a:r>
              <a:rPr lang="en-US" dirty="0" smtClean="0">
                <a:sym typeface="+mn-ea"/>
              </a:rPr>
              <a:t>, </a:t>
            </a:r>
            <a:r>
              <a:rPr lang="ja-JP" altLang="en-US" dirty="0" smtClean="0">
                <a:sym typeface="+mn-ea"/>
              </a:rPr>
              <a:t>尾羽の揃わない鳥や羽色の違う鳥</a:t>
            </a:r>
            <a:endParaRPr lang="en-US" altLang="ja-JP" dirty="0" smtClean="0">
              <a:sym typeface="+mn-ea"/>
            </a:endParaRPr>
          </a:p>
          <a:p>
            <a:pPr marL="400050" lvl="1" indent="0">
              <a:buNone/>
            </a:pPr>
            <a:endParaRPr lang="en-US" altLang="ja-JP" dirty="0" smtClean="0">
              <a:sym typeface="+mn-ea"/>
            </a:endParaRPr>
          </a:p>
          <a:p>
            <a:r>
              <a:rPr lang="ja-JP" altLang="en-US" b="1" dirty="0" smtClean="0">
                <a:sym typeface="+mn-ea"/>
              </a:rPr>
              <a:t>植物に見られる変化</a:t>
            </a:r>
            <a:endParaRPr lang="en-US" altLang="ja-JP" b="1" dirty="0" smtClean="0">
              <a:sym typeface="+mn-ea"/>
            </a:endParaRPr>
          </a:p>
          <a:p>
            <a:pPr marL="400050" lvl="1" indent="0">
              <a:buNone/>
            </a:pPr>
            <a:r>
              <a:rPr lang="en-US" dirty="0" smtClean="0">
                <a:sym typeface="+mn-ea"/>
              </a:rPr>
              <a:t>- </a:t>
            </a:r>
            <a:r>
              <a:rPr lang="ja-JP" altLang="en-US" dirty="0" smtClean="0">
                <a:sym typeface="+mn-ea"/>
              </a:rPr>
              <a:t>ギザギザが取れて丸くなってしまった葉っぱ</a:t>
            </a:r>
            <a:endParaRPr lang="en-US" dirty="0"/>
          </a:p>
        </p:txBody>
      </p:sp>
      <p:pic>
        <p:nvPicPr>
          <p:cNvPr id="5" name="Content Placeholder 4" descr="1205171242 Plant leaf before 3-11"/>
          <p:cNvPicPr>
            <a:picLocks noGrp="1" noChangeAspect="1"/>
          </p:cNvPicPr>
          <p:nvPr>
            <p:ph sz="half" idx="2"/>
          </p:nvPr>
        </p:nvPicPr>
        <p:blipFill>
          <a:blip r:embed="rId1"/>
          <a:stretch>
            <a:fillRect/>
          </a:stretch>
        </p:blipFill>
        <p:spPr>
          <a:xfrm>
            <a:off x="1033163" y="4194175"/>
            <a:ext cx="3086735" cy="2243455"/>
          </a:xfrm>
          <a:prstGeom prst="rect">
            <a:avLst/>
          </a:prstGeom>
        </p:spPr>
      </p:pic>
      <p:pic>
        <p:nvPicPr>
          <p:cNvPr id="6" name="Picture 5" descr="1205171242 Same Plant some leaves after 3-11"/>
          <p:cNvPicPr>
            <a:picLocks noChangeAspect="1"/>
          </p:cNvPicPr>
          <p:nvPr/>
        </p:nvPicPr>
        <p:blipFill>
          <a:blip r:embed="rId2"/>
          <a:stretch>
            <a:fillRect/>
          </a:stretch>
        </p:blipFill>
        <p:spPr>
          <a:xfrm>
            <a:off x="5690236" y="3810000"/>
            <a:ext cx="2702242" cy="2778760"/>
          </a:xfrm>
          <a:prstGeom prst="rect">
            <a:avLst/>
          </a:prstGeom>
        </p:spPr>
      </p:pic>
      <p:pic>
        <p:nvPicPr>
          <p:cNvPr id="7" name="Picture 6" descr="S1020048 white spot cow"/>
          <p:cNvPicPr>
            <a:picLocks noChangeAspect="1"/>
          </p:cNvPicPr>
          <p:nvPr/>
        </p:nvPicPr>
        <p:blipFill>
          <a:blip r:embed="rId3"/>
          <a:stretch>
            <a:fillRect/>
          </a:stretch>
        </p:blipFill>
        <p:spPr>
          <a:xfrm>
            <a:off x="5747880" y="1362626"/>
            <a:ext cx="3408680" cy="1917065"/>
          </a:xfrm>
          <a:prstGeom prst="rect">
            <a:avLst/>
          </a:prstGeom>
        </p:spPr>
      </p:pic>
      <p:sp>
        <p:nvSpPr>
          <p:cNvPr id="4" name="Right Arrow 3"/>
          <p:cNvSpPr/>
          <p:nvPr/>
        </p:nvSpPr>
        <p:spPr>
          <a:xfrm>
            <a:off x="4449358" y="49570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45" y="-60325"/>
            <a:ext cx="8229600" cy="1631315"/>
          </a:xfrm>
        </p:spPr>
        <p:txBody>
          <a:bodyPr>
            <a:noAutofit/>
          </a:bodyPr>
          <a:lstStyle/>
          <a:p>
            <a:r>
              <a:rPr lang="ja-JP" altLang="en-US" sz="2400" dirty="0" smtClean="0">
                <a:sym typeface="+mn-ea"/>
              </a:rPr>
              <a:t>表土を剥がれた土地</a:t>
            </a:r>
            <a:br>
              <a:rPr lang="en-US" sz="2400" dirty="0"/>
            </a:br>
            <a:r>
              <a:rPr lang="ja-JP" altLang="en-US" sz="2400" dirty="0" smtClean="0">
                <a:sym typeface="+mn-ea"/>
              </a:rPr>
              <a:t>延々と続くフレコンバッグの山</a:t>
            </a:r>
            <a:br>
              <a:rPr lang="en-US" sz="2400" dirty="0"/>
            </a:br>
            <a:r>
              <a:rPr lang="ja-JP" altLang="en-US" sz="2400" dirty="0" smtClean="0">
                <a:sym typeface="+mn-ea"/>
              </a:rPr>
              <a:t>有害物質が積まれた風景</a:t>
            </a:r>
            <a:br>
              <a:rPr lang="en-US" altLang="ja-JP" sz="2400" dirty="0">
                <a:sym typeface="+mn-ea"/>
              </a:rPr>
            </a:br>
            <a:r>
              <a:rPr lang="ja-JP" altLang="en-US" sz="2400" dirty="0" smtClean="0">
                <a:sym typeface="+mn-ea"/>
              </a:rPr>
              <a:t>津波現場に作られている有害物質を積んでカバーした堤防</a:t>
            </a:r>
            <a:endParaRPr lang="en-US" sz="3200" dirty="0"/>
          </a:p>
        </p:txBody>
      </p:sp>
      <p:sp>
        <p:nvSpPr>
          <p:cNvPr id="3" name="Content Placeholder 2"/>
          <p:cNvSpPr>
            <a:spLocks noGrp="1"/>
          </p:cNvSpPr>
          <p:nvPr>
            <p:ph sz="half" idx="1"/>
          </p:nvPr>
        </p:nvSpPr>
        <p:spPr/>
        <p:txBody>
          <a:bodyPr>
            <a:normAutofit/>
          </a:bodyPr>
          <a:lstStyle/>
          <a:p>
            <a:endParaRPr lang="en-US" sz="1400" dirty="0"/>
          </a:p>
          <a:p>
            <a:endParaRPr lang="en-US" sz="1400" dirty="0"/>
          </a:p>
        </p:txBody>
      </p:sp>
      <p:pic>
        <p:nvPicPr>
          <p:cNvPr id="5" name="Content Placeholder 4" descr="1205171423 Bags of Contaminated Soil and Garbage"/>
          <p:cNvPicPr>
            <a:picLocks noGrp="1" noChangeAspect="1"/>
          </p:cNvPicPr>
          <p:nvPr>
            <p:ph sz="half" idx="2"/>
          </p:nvPr>
        </p:nvPicPr>
        <p:blipFill>
          <a:blip r:embed="rId1"/>
          <a:stretch>
            <a:fillRect/>
          </a:stretch>
        </p:blipFill>
        <p:spPr>
          <a:xfrm>
            <a:off x="4531921" y="1819311"/>
            <a:ext cx="4127946" cy="2321242"/>
          </a:xfrm>
          <a:prstGeom prst="rect">
            <a:avLst/>
          </a:prstGeom>
        </p:spPr>
      </p:pic>
      <p:pic>
        <p:nvPicPr>
          <p:cNvPr id="6" name="Picture 5" descr="1205171426 Fields where soil was scraped off"/>
          <p:cNvPicPr>
            <a:picLocks noChangeAspect="1"/>
          </p:cNvPicPr>
          <p:nvPr/>
        </p:nvPicPr>
        <p:blipFill>
          <a:blip r:embed="rId2"/>
          <a:srcRect l="15706" t="16853" r="5641" b="-4110"/>
          <a:stretch>
            <a:fillRect/>
          </a:stretch>
        </p:blipFill>
        <p:spPr>
          <a:xfrm>
            <a:off x="337213" y="1819310"/>
            <a:ext cx="3962400" cy="2472390"/>
          </a:xfrm>
          <a:prstGeom prst="rect">
            <a:avLst/>
          </a:prstGeom>
        </p:spPr>
      </p:pic>
      <p:pic>
        <p:nvPicPr>
          <p:cNvPr id="7" name="Picture 6" descr="1205171427e huge mounds of contaminated waste"/>
          <p:cNvPicPr>
            <a:picLocks noChangeAspect="1"/>
          </p:cNvPicPr>
          <p:nvPr/>
        </p:nvPicPr>
        <p:blipFill>
          <a:blip r:embed="rId3"/>
          <a:srcRect l="28094" t="7473" b="18486"/>
          <a:stretch>
            <a:fillRect/>
          </a:stretch>
        </p:blipFill>
        <p:spPr>
          <a:xfrm>
            <a:off x="337213" y="4359941"/>
            <a:ext cx="3962400" cy="2294790"/>
          </a:xfrm>
          <a:prstGeom prst="rect">
            <a:avLst/>
          </a:prstGeom>
        </p:spPr>
      </p:pic>
      <p:pic>
        <p:nvPicPr>
          <p:cNvPr id="8" name="Picture 7" descr="1205171444 Contaminated dirt to be covered by concrete for sea wall"/>
          <p:cNvPicPr>
            <a:picLocks noChangeAspect="1"/>
          </p:cNvPicPr>
          <p:nvPr/>
        </p:nvPicPr>
        <p:blipFill>
          <a:blip r:embed="rId4"/>
          <a:stretch>
            <a:fillRect/>
          </a:stretch>
        </p:blipFill>
        <p:spPr>
          <a:xfrm>
            <a:off x="4531921" y="4379976"/>
            <a:ext cx="4127946" cy="2274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3098165"/>
          </a:xfrm>
        </p:spPr>
        <p:txBody>
          <a:bodyPr>
            <a:noAutofit/>
          </a:bodyPr>
          <a:lstStyle/>
          <a:p>
            <a:pPr marL="0" indent="0" algn="l"/>
            <a:r>
              <a:rPr lang="ja-JP" altLang="en-US" sz="2400" dirty="0" smtClean="0">
                <a:sym typeface="+mn-ea"/>
              </a:rPr>
              <a:t>　</a:t>
            </a:r>
            <a:r>
              <a:rPr lang="ja-JP" altLang="en-US" sz="2400" dirty="0"/>
              <a:t>今野寿</a:t>
            </a:r>
            <a:r>
              <a:rPr lang="ja-JP" altLang="en-US" sz="2400" dirty="0" smtClean="0"/>
              <a:t>美雄氏のストーリー</a:t>
            </a:r>
            <a:br>
              <a:rPr lang="en-US" sz="2400" dirty="0">
                <a:sym typeface="+mn-ea"/>
              </a:rPr>
            </a:br>
            <a:br>
              <a:rPr lang="en-US" sz="2400" dirty="0"/>
            </a:br>
            <a:r>
              <a:rPr lang="en-US" sz="2400" dirty="0">
                <a:sym typeface="+mn-ea"/>
              </a:rPr>
              <a:t>Stories from other evacuees - </a:t>
            </a:r>
            <a:br>
              <a:rPr lang="en-US" sz="2400" dirty="0">
                <a:sym typeface="+mn-ea"/>
              </a:rPr>
            </a:br>
            <a:br>
              <a:rPr lang="en-US" sz="2400" dirty="0">
                <a:sym typeface="+mn-ea"/>
              </a:rPr>
            </a:br>
            <a:r>
              <a:rPr lang="en-US" sz="2400" dirty="0">
                <a:sym typeface="+mn-ea"/>
              </a:rPr>
              <a:t>* moved multiple times, </a:t>
            </a:r>
            <a:br>
              <a:rPr lang="en-US" sz="2400" dirty="0">
                <a:sym typeface="+mn-ea"/>
              </a:rPr>
            </a:br>
            <a:r>
              <a:rPr lang="en-US" sz="2400" dirty="0">
                <a:sym typeface="+mn-ea"/>
              </a:rPr>
              <a:t>* may have to return to contaminated homes</a:t>
            </a:r>
            <a:br>
              <a:rPr lang="en-US" sz="2400" dirty="0">
                <a:sym typeface="+mn-ea"/>
              </a:rPr>
            </a:br>
            <a:r>
              <a:rPr lang="en-US" sz="2400" dirty="0">
                <a:sym typeface="+mn-ea"/>
              </a:rPr>
              <a:t>* changed acceptable standards</a:t>
            </a:r>
            <a:br>
              <a:rPr lang="en-US" sz="2400" dirty="0">
                <a:sym typeface="+mn-ea"/>
              </a:rPr>
            </a:br>
            <a:r>
              <a:rPr lang="en-US" sz="2400" dirty="0">
                <a:sym typeface="+mn-ea"/>
              </a:rPr>
              <a:t>* divorces</a:t>
            </a:r>
            <a:br>
              <a:rPr lang="en-US" sz="2400" dirty="0">
                <a:sym typeface="+mn-ea"/>
              </a:rPr>
            </a:br>
            <a:r>
              <a:rPr lang="en-US" sz="2400" dirty="0">
                <a:sym typeface="+mn-ea"/>
              </a:rPr>
              <a:t>* subsidies being removed</a:t>
            </a:r>
            <a:endParaRPr lang="en-US" sz="2400" dirty="0">
              <a:sym typeface="+mn-ea"/>
            </a:endParaRPr>
          </a:p>
        </p:txBody>
      </p:sp>
      <p:pic>
        <p:nvPicPr>
          <p:cNvPr id="4" name="Content Placeholder 3" descr="1205171304 Sumio Komo house"/>
          <p:cNvPicPr>
            <a:picLocks noGrp="1" noChangeAspect="1"/>
          </p:cNvPicPr>
          <p:nvPr>
            <p:ph sz="half" idx="1"/>
          </p:nvPr>
        </p:nvPicPr>
        <p:blipFill>
          <a:blip r:embed="rId1"/>
          <a:stretch>
            <a:fillRect/>
          </a:stretch>
        </p:blipFill>
        <p:spPr>
          <a:xfrm>
            <a:off x="254000" y="4022725"/>
            <a:ext cx="4038600" cy="2270125"/>
          </a:xfrm>
          <a:prstGeom prst="rect">
            <a:avLst/>
          </a:prstGeom>
        </p:spPr>
      </p:pic>
      <p:pic>
        <p:nvPicPr>
          <p:cNvPr id="5" name="Content Placeholder 4" descr="1205171305 Sumio Komo neighborhood"/>
          <p:cNvPicPr>
            <a:picLocks noGrp="1" noChangeAspect="1"/>
          </p:cNvPicPr>
          <p:nvPr>
            <p:ph sz="half" idx="2"/>
          </p:nvPr>
        </p:nvPicPr>
        <p:blipFill>
          <a:blip r:embed="rId2"/>
          <a:stretch>
            <a:fillRect/>
          </a:stretch>
        </p:blipFill>
        <p:spPr>
          <a:xfrm>
            <a:off x="4559300" y="4022090"/>
            <a:ext cx="4038600" cy="227076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a:stretch>
            <a:fillRect/>
          </a:stretch>
        </p:blipFill>
        <p:spPr>
          <a:xfrm>
            <a:off x="-23813" y="-4763"/>
            <a:ext cx="9144000" cy="6858000"/>
          </a:xfrm>
          <a:prstGeom prst="rect">
            <a:avLst/>
          </a:prstGeom>
        </p:spPr>
      </p:pic>
      <p:sp>
        <p:nvSpPr>
          <p:cNvPr id="5" name="TextBox 4"/>
          <p:cNvSpPr txBox="1"/>
          <p:nvPr/>
        </p:nvSpPr>
        <p:spPr>
          <a:xfrm>
            <a:off x="4179093" y="381000"/>
            <a:ext cx="4941093" cy="5324535"/>
          </a:xfrm>
          <a:prstGeom prst="rect">
            <a:avLst/>
          </a:prstGeom>
          <a:solidFill>
            <a:schemeClr val="bg1"/>
          </a:solidFill>
        </p:spPr>
        <p:txBody>
          <a:bodyPr wrap="square" rtlCol="0">
            <a:spAutoFit/>
          </a:bodyPr>
          <a:lstStyle/>
          <a:p>
            <a:r>
              <a:rPr lang="ja-JP" altLang="en-US" sz="2800" b="1" dirty="0" smtClean="0"/>
              <a:t>廃坑になったウラン鉱山の実態</a:t>
            </a:r>
            <a:endParaRPr lang="en-US" altLang="ja-JP" sz="2800" b="1" dirty="0" smtClean="0"/>
          </a:p>
          <a:p>
            <a:endParaRPr lang="en-US" altLang="ja-JP" sz="2400" b="1" dirty="0" smtClean="0"/>
          </a:p>
          <a:p>
            <a:endParaRPr lang="en-US" altLang="ja-JP" sz="2400" b="1" dirty="0"/>
          </a:p>
          <a:p>
            <a:endParaRPr lang="en-US" altLang="ja-JP" sz="2400" b="1" dirty="0"/>
          </a:p>
          <a:p>
            <a:r>
              <a:rPr lang="ja-JP" altLang="en-US" sz="2400" b="1" dirty="0" smtClean="0"/>
              <a:t>西部</a:t>
            </a:r>
            <a:r>
              <a:rPr lang="en-US" altLang="ja-JP" sz="2400" b="1" dirty="0" smtClean="0"/>
              <a:t>15</a:t>
            </a:r>
            <a:r>
              <a:rPr lang="ja-JP" altLang="en-US" sz="2400" b="1" dirty="0" smtClean="0"/>
              <a:t>州に一万以上のウラン廃坑</a:t>
            </a:r>
            <a:endParaRPr lang="en-US" altLang="ja-JP" sz="2400" b="1" dirty="0" smtClean="0"/>
          </a:p>
          <a:p>
            <a:endParaRPr lang="en-US" altLang="ja-JP" sz="2400" b="1" dirty="0"/>
          </a:p>
          <a:p>
            <a:r>
              <a:rPr lang="en-US" altLang="ja-JP" sz="2400" b="1" dirty="0" smtClean="0"/>
              <a:t>50</a:t>
            </a:r>
            <a:r>
              <a:rPr lang="ja-JP" altLang="en-US" sz="2400" b="1" dirty="0" smtClean="0"/>
              <a:t>マイル圏内に一千万人強の人口</a:t>
            </a:r>
            <a:endParaRPr lang="en-US" altLang="ja-JP" sz="2400" b="1" dirty="0" smtClean="0"/>
          </a:p>
          <a:p>
            <a:endParaRPr lang="en-US" altLang="ja-JP" sz="2400" b="1" dirty="0"/>
          </a:p>
          <a:p>
            <a:r>
              <a:rPr lang="ja-JP" altLang="en-US" sz="2400" b="1" dirty="0" smtClean="0"/>
              <a:t>除染を義務付ける連邦法は無し</a:t>
            </a:r>
            <a:endParaRPr lang="en-US" altLang="ja-JP" sz="2400" b="1" dirty="0" smtClean="0"/>
          </a:p>
          <a:p>
            <a:endParaRPr lang="en-US" altLang="ja-JP" sz="2400" b="1" dirty="0"/>
          </a:p>
          <a:p>
            <a:r>
              <a:rPr lang="ja-JP" altLang="en-US" sz="2400" b="1" dirty="0" smtClean="0"/>
              <a:t>公的資金のめど打ち切りの見通しと共に企業は去る</a:t>
            </a:r>
            <a:endParaRPr lang="en-US" altLang="ja-JP" sz="2400" b="1" dirty="0" smtClean="0"/>
          </a:p>
          <a:p>
            <a:endParaRPr lang="en-US" altLang="ja-JP" sz="2400" b="1" dirty="0"/>
          </a:p>
          <a:p>
            <a:r>
              <a:rPr lang="ja-JP" altLang="en-US" sz="2400" b="1" dirty="0" smtClean="0"/>
              <a:t>半永久的に放置されるウラン鉱山　　　　</a:t>
            </a:r>
            <a:endParaRPr lang="en-US" sz="24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6600" b="1" dirty="0" smtClean="0"/>
              <a:t>その他の教訓</a:t>
            </a:r>
            <a:endParaRPr lang="en-US" sz="6600" b="1" dirty="0"/>
          </a:p>
        </p:txBody>
      </p:sp>
      <p:sp>
        <p:nvSpPr>
          <p:cNvPr id="3" name="Content Placeholder 2"/>
          <p:cNvSpPr>
            <a:spLocks noGrp="1"/>
          </p:cNvSpPr>
          <p:nvPr>
            <p:ph idx="1"/>
          </p:nvPr>
        </p:nvSpPr>
        <p:spPr/>
        <p:txBody>
          <a:bodyPr>
            <a:normAutofit fontScale="95000"/>
          </a:bodyPr>
          <a:lstStyle/>
          <a:p>
            <a:r>
              <a:rPr lang="ja-JP" altLang="en-US" dirty="0" smtClean="0">
                <a:sym typeface="+mn-ea"/>
              </a:rPr>
              <a:t>除染作業は男性のみ。</a:t>
            </a:r>
            <a:endParaRPr lang="en-US" altLang="ja-JP" dirty="0" smtClean="0">
              <a:sym typeface="+mn-ea"/>
            </a:endParaRPr>
          </a:p>
          <a:p>
            <a:r>
              <a:rPr lang="ja-JP" altLang="en-US" dirty="0" smtClean="0">
                <a:sym typeface="+mn-ea"/>
              </a:rPr>
              <a:t>なんちゃってプロジェクトばかり</a:t>
            </a:r>
            <a:r>
              <a:rPr lang="en-US" dirty="0" smtClean="0">
                <a:sym typeface="+mn-ea"/>
              </a:rPr>
              <a:t> </a:t>
            </a:r>
            <a:r>
              <a:rPr lang="en-US" dirty="0">
                <a:sym typeface="+mn-ea"/>
              </a:rPr>
              <a:t>- </a:t>
            </a:r>
            <a:r>
              <a:rPr lang="ja-JP" altLang="en-US" dirty="0" smtClean="0">
                <a:sym typeface="+mn-ea"/>
              </a:rPr>
              <a:t>プロパガンダ</a:t>
            </a:r>
            <a:r>
              <a:rPr lang="en-US" dirty="0" smtClean="0">
                <a:sym typeface="+mn-ea"/>
              </a:rPr>
              <a:t>, </a:t>
            </a:r>
            <a:r>
              <a:rPr lang="ja-JP" altLang="en-US" dirty="0" smtClean="0">
                <a:sym typeface="+mn-ea"/>
              </a:rPr>
              <a:t>有害な堤防</a:t>
            </a:r>
            <a:r>
              <a:rPr lang="en-US" dirty="0" smtClean="0">
                <a:sym typeface="+mn-ea"/>
              </a:rPr>
              <a:t>- </a:t>
            </a:r>
            <a:r>
              <a:rPr lang="ja-JP" altLang="en-US" dirty="0" smtClean="0">
                <a:sym typeface="+mn-ea"/>
              </a:rPr>
              <a:t>原発を建てた建設業者が今度は事故後のなんちゃって仕事で利益を貪っている</a:t>
            </a:r>
            <a:endParaRPr lang="en-US" altLang="ja-JP" dirty="0" smtClean="0">
              <a:sym typeface="+mn-ea"/>
            </a:endParaRPr>
          </a:p>
          <a:p>
            <a:r>
              <a:rPr lang="ja-JP" altLang="en-US" dirty="0" smtClean="0">
                <a:sym typeface="+mn-ea"/>
              </a:rPr>
              <a:t>さらなる危険</a:t>
            </a:r>
            <a:r>
              <a:rPr lang="en-US" dirty="0" smtClean="0">
                <a:sym typeface="+mn-ea"/>
              </a:rPr>
              <a:t>- </a:t>
            </a:r>
            <a:r>
              <a:rPr lang="ja-JP" altLang="en-US" dirty="0" smtClean="0">
                <a:sym typeface="+mn-ea"/>
              </a:rPr>
              <a:t>次の大惨事（地震</a:t>
            </a:r>
            <a:r>
              <a:rPr lang="en-US" dirty="0" smtClean="0">
                <a:sym typeface="+mn-ea"/>
              </a:rPr>
              <a:t>, </a:t>
            </a:r>
            <a:r>
              <a:rPr lang="ja-JP" altLang="en-US" dirty="0" smtClean="0">
                <a:sym typeface="+mn-ea"/>
              </a:rPr>
              <a:t>津波、台風等）で、原発事故はもっと早く起こる</a:t>
            </a:r>
            <a:endParaRPr lang="en-US" altLang="ja-JP" dirty="0" smtClean="0">
              <a:sym typeface="+mn-ea"/>
            </a:endParaRPr>
          </a:p>
          <a:p>
            <a:r>
              <a:rPr lang="ja-JP" altLang="en-US" dirty="0" smtClean="0">
                <a:sym typeface="+mn-ea"/>
              </a:rPr>
              <a:t>現政権は再稼働と新しい原発建設を推進</a:t>
            </a:r>
            <a:endParaRPr lang="en-US" altLang="ja-JP" dirty="0" smtClean="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astle Bravo"/>
          <p:cNvPicPr>
            <a:picLocks noChangeAspect="1"/>
          </p:cNvPicPr>
          <p:nvPr/>
        </p:nvPicPr>
        <p:blipFill>
          <a:blip r:embed="rId2"/>
          <a:srcRect/>
          <a:stretch>
            <a:fillRect/>
          </a:stretch>
        </p:blipFill>
        <p:spPr>
          <a:xfrm>
            <a:off x="1" y="34332"/>
            <a:ext cx="4648200" cy="2629529"/>
          </a:xfrm>
          <a:prstGeom prst="rect">
            <a:avLst/>
          </a:prstGeom>
        </p:spPr>
      </p:pic>
      <p:sp>
        <p:nvSpPr>
          <p:cNvPr id="3" name="Text Box 2"/>
          <p:cNvSpPr txBox="1"/>
          <p:nvPr/>
        </p:nvSpPr>
        <p:spPr>
          <a:xfrm>
            <a:off x="4648201" y="-76200"/>
            <a:ext cx="4495799" cy="1569660"/>
          </a:xfrm>
          <a:prstGeom prst="rect">
            <a:avLst/>
          </a:prstGeom>
          <a:noFill/>
        </p:spPr>
        <p:txBody>
          <a:bodyPr wrap="square" rtlCol="0">
            <a:spAutoFit/>
          </a:bodyPr>
          <a:lstStyle/>
          <a:p>
            <a:r>
              <a:rPr lang="en-US" sz="3200" dirty="0" smtClean="0">
                <a:solidFill>
                  <a:srgbClr val="000000"/>
                </a:solidFill>
              </a:rPr>
              <a:t>1946 </a:t>
            </a:r>
            <a:r>
              <a:rPr lang="ja-JP" altLang="en-US" sz="3200" dirty="0" smtClean="0">
                <a:solidFill>
                  <a:srgbClr val="000000"/>
                </a:solidFill>
                <a:latin typeface="MS PGothic" panose="020B0600070205080204" charset="-128"/>
                <a:ea typeface="MS PGothic" panose="020B0600070205080204" charset="-128"/>
                <a:cs typeface="MS PGothic" panose="020B0600070205080204" charset="-128"/>
              </a:rPr>
              <a:t>年から</a:t>
            </a:r>
            <a:r>
              <a:rPr lang="en-US" sz="3200" dirty="0" smtClean="0">
                <a:solidFill>
                  <a:srgbClr val="000000"/>
                </a:solidFill>
              </a:rPr>
              <a:t>1958</a:t>
            </a:r>
            <a:r>
              <a:rPr lang="ja-JP" altLang="en-US" sz="3200" dirty="0">
                <a:solidFill>
                  <a:srgbClr val="000000"/>
                </a:solidFill>
                <a:latin typeface="MS PGothic" panose="020B0600070205080204" charset="-128"/>
                <a:ea typeface="MS PGothic" panose="020B0600070205080204" charset="-128"/>
                <a:cs typeface="MS PGothic" panose="020B0600070205080204" charset="-128"/>
              </a:rPr>
              <a:t>年まで</a:t>
            </a:r>
            <a:r>
              <a:rPr lang="en-US" sz="3200" dirty="0">
                <a:solidFill>
                  <a:srgbClr val="000000"/>
                </a:solidFill>
                <a:latin typeface="MS PGothic" panose="020B0600070205080204" charset="-128"/>
                <a:ea typeface="MS PGothic" panose="020B0600070205080204" charset="-128"/>
                <a:cs typeface="MS PGothic" panose="020B0600070205080204" charset="-128"/>
              </a:rPr>
              <a:t>, </a:t>
            </a:r>
            <a:r>
              <a:rPr lang="ja-JP" altLang="en-US" sz="3200" dirty="0" smtClean="0">
                <a:solidFill>
                  <a:srgbClr val="000000"/>
                </a:solidFill>
                <a:latin typeface="MS PGothic" panose="020B0600070205080204" charset="-128"/>
                <a:ea typeface="MS PGothic" panose="020B0600070205080204" charset="-128"/>
                <a:cs typeface="MS PGothic" panose="020B0600070205080204" charset="-128"/>
              </a:rPr>
              <a:t>米国は</a:t>
            </a:r>
            <a:r>
              <a:rPr lang="ja-JP" altLang="en-US" sz="3200" dirty="0">
                <a:solidFill>
                  <a:srgbClr val="000000"/>
                </a:solidFill>
                <a:latin typeface="MS PGothic" panose="020B0600070205080204" charset="-128"/>
                <a:ea typeface="MS PGothic" panose="020B0600070205080204" charset="-128"/>
                <a:cs typeface="MS PGothic" panose="020B0600070205080204" charset="-128"/>
              </a:rPr>
              <a:t>マーシャル諸島で</a:t>
            </a:r>
            <a:r>
              <a:rPr lang="en-US" altLang="ja-JP" sz="3200" dirty="0" smtClean="0">
                <a:solidFill>
                  <a:srgbClr val="000000"/>
                </a:solidFill>
                <a:latin typeface="MS PGothic" panose="020B0600070205080204" charset="-128"/>
                <a:ea typeface="MS PGothic" panose="020B0600070205080204" charset="-128"/>
                <a:cs typeface="MS PGothic" panose="020B0600070205080204" charset="-128"/>
              </a:rPr>
              <a:t>67</a:t>
            </a:r>
            <a:r>
              <a:rPr lang="ja-JP" altLang="en-US" sz="3200" dirty="0" smtClean="0">
                <a:solidFill>
                  <a:srgbClr val="000000"/>
                </a:solidFill>
                <a:latin typeface="MS PGothic" panose="020B0600070205080204" charset="-128"/>
                <a:ea typeface="MS PGothic" panose="020B0600070205080204" charset="-128"/>
                <a:cs typeface="MS PGothic" panose="020B0600070205080204" charset="-128"/>
              </a:rPr>
              <a:t>回の核実験を行った</a:t>
            </a:r>
            <a:endParaRPr lang="en-US" sz="3200" dirty="0">
              <a:solidFill>
                <a:srgbClr val="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z="7200" b="1" dirty="0" smtClean="0"/>
              <a:t>核廃棄物</a:t>
            </a:r>
            <a:endParaRPr lang="en-US" sz="7200" b="1" dirty="0"/>
          </a:p>
        </p:txBody>
      </p:sp>
      <p:sp>
        <p:nvSpPr>
          <p:cNvPr id="3" name="Content Placeholder 2"/>
          <p:cNvSpPr>
            <a:spLocks noGrp="1"/>
          </p:cNvSpPr>
          <p:nvPr>
            <p:ph idx="1"/>
          </p:nvPr>
        </p:nvSpPr>
        <p:spPr/>
        <p:txBody>
          <a:bodyPr/>
          <a:lstStyle/>
          <a:p>
            <a:r>
              <a:rPr lang="en-US" dirty="0" smtClean="0"/>
              <a:t>(looking for a good graphic for this)</a:t>
            </a:r>
            <a:endParaRPr lang="en-US" dirty="0"/>
          </a:p>
        </p:txBody>
      </p:sp>
      <p:pic>
        <p:nvPicPr>
          <p:cNvPr id="4" name="Picture 3"/>
          <p:cNvPicPr>
            <a:picLocks noChangeAspect="1"/>
          </p:cNvPicPr>
          <p:nvPr/>
        </p:nvPicPr>
        <p:blipFill>
          <a:blip r:embed="rId1"/>
          <a:stretch>
            <a:fillRect/>
          </a:stretch>
        </p:blipFill>
        <p:spPr>
          <a:xfrm>
            <a:off x="0" y="1417638"/>
            <a:ext cx="9144000" cy="486886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766"/>
            <a:ext cx="8229600" cy="1143000"/>
          </a:xfrm>
        </p:spPr>
        <p:txBody>
          <a:bodyPr>
            <a:normAutofit/>
          </a:bodyPr>
          <a:lstStyle/>
          <a:p>
            <a:r>
              <a:rPr lang="ja-JP" altLang="en-US" sz="6600" b="1" dirty="0" smtClean="0">
                <a:sym typeface="+mn-ea"/>
              </a:rPr>
              <a:t>日米原子力協定</a:t>
            </a:r>
            <a:endParaRPr lang="en-US" sz="6600" b="1" dirty="0"/>
          </a:p>
        </p:txBody>
      </p:sp>
      <p:pic>
        <p:nvPicPr>
          <p:cNvPr id="4" name="Picture 1" descr="IMG_256"/>
          <p:cNvPicPr>
            <a:picLocks noGrp="1" noChangeAspect="1"/>
          </p:cNvPicPr>
          <p:nvPr>
            <p:ph sz="half" idx="1"/>
          </p:nvPr>
        </p:nvPicPr>
        <p:blipFill>
          <a:blip r:embed="rId1"/>
          <a:stretch>
            <a:fillRect/>
          </a:stretch>
        </p:blipFill>
        <p:spPr>
          <a:xfrm>
            <a:off x="5241402" y="1222375"/>
            <a:ext cx="3689238" cy="2913808"/>
          </a:xfrm>
          <a:prstGeom prst="rect">
            <a:avLst/>
          </a:prstGeom>
          <a:noFill/>
          <a:ln w="9525">
            <a:noFill/>
          </a:ln>
        </p:spPr>
      </p:pic>
      <p:pic>
        <p:nvPicPr>
          <p:cNvPr id="5" name="Picture 5" descr="The Rokkasho nuclear fuel reprocessing plant under construction in Rokkasho, Aomori Prefecture. Japan currently possesses 48 tons of reactor-grade plutonium."/>
          <p:cNvPicPr>
            <a:picLocks noGrp="1" noChangeAspect="1"/>
          </p:cNvPicPr>
          <p:nvPr>
            <p:ph sz="half" idx="2"/>
          </p:nvPr>
        </p:nvPicPr>
        <p:blipFill>
          <a:blip r:embed="rId2"/>
          <a:stretch>
            <a:fillRect/>
          </a:stretch>
        </p:blipFill>
        <p:spPr>
          <a:xfrm>
            <a:off x="66124" y="1417954"/>
            <a:ext cx="4575391" cy="3510915"/>
          </a:xfrm>
          <a:prstGeom prst="rect">
            <a:avLst/>
          </a:prstGeom>
          <a:noFill/>
          <a:ln w="9525">
            <a:noFill/>
          </a:ln>
        </p:spPr>
      </p:pic>
      <p:sp>
        <p:nvSpPr>
          <p:cNvPr id="6" name="Text Box 5"/>
          <p:cNvSpPr txBox="1"/>
          <p:nvPr/>
        </p:nvSpPr>
        <p:spPr>
          <a:xfrm>
            <a:off x="66124" y="5160057"/>
            <a:ext cx="4484321" cy="2000548"/>
          </a:xfrm>
          <a:prstGeom prst="rect">
            <a:avLst/>
          </a:prstGeom>
          <a:noFill/>
        </p:spPr>
        <p:txBody>
          <a:bodyPr wrap="square" rtlCol="0">
            <a:spAutoFit/>
          </a:bodyPr>
          <a:lstStyle/>
          <a:p>
            <a:pPr marL="171450" indent="-171450" algn="l">
              <a:buFont typeface="Arial" panose="020B0604020202020204" pitchFamily="34" charset="0"/>
              <a:buChar char="•"/>
            </a:pPr>
            <a:r>
              <a:rPr lang="ja-JP" altLang="en-US" sz="2000" dirty="0" smtClean="0"/>
              <a:t>青森県六ケ所村の再処理施設は</a:t>
            </a:r>
            <a:r>
              <a:rPr lang="en-US" altLang="ja-JP" sz="2000" dirty="0" smtClean="0"/>
              <a:t>2018</a:t>
            </a:r>
            <a:r>
              <a:rPr lang="ja-JP" altLang="en-US" sz="2000" dirty="0" smtClean="0"/>
              <a:t>年に稼働予定。</a:t>
            </a:r>
            <a:endParaRPr lang="en-US" altLang="ja-JP" sz="2000" dirty="0" smtClean="0"/>
          </a:p>
          <a:p>
            <a:pPr marL="171450" indent="-171450" algn="l">
              <a:buFont typeface="Arial" panose="020B0604020202020204" pitchFamily="34" charset="0"/>
              <a:buChar char="•"/>
            </a:pPr>
            <a:r>
              <a:rPr lang="ja-JP" altLang="en-US" sz="2000" dirty="0" smtClean="0"/>
              <a:t>これが始まると、毎年８トンのプルトニウムを生産することになる。</a:t>
            </a:r>
            <a:endParaRPr lang="en-US" altLang="ja-JP" sz="2000" dirty="0" smtClean="0"/>
          </a:p>
          <a:p>
            <a:pPr marL="171450" indent="-171450" algn="l">
              <a:buFont typeface="Arial" panose="020B0604020202020204" pitchFamily="34" charset="0"/>
              <a:buChar char="•"/>
            </a:pPr>
            <a:r>
              <a:rPr lang="ja-JP" altLang="en-US" sz="2000" dirty="0" smtClean="0"/>
              <a:t>稼働経費は約１４兆円。</a:t>
            </a:r>
            <a:endParaRPr lang="en-US" sz="2000" dirty="0"/>
          </a:p>
          <a:p>
            <a:pPr algn="l"/>
            <a:endParaRPr lang="en-US" sz="1200" dirty="0"/>
          </a:p>
          <a:p>
            <a:pPr algn="l"/>
            <a:endParaRPr lang="en-US" sz="1200" dirty="0"/>
          </a:p>
        </p:txBody>
      </p:sp>
      <p:sp>
        <p:nvSpPr>
          <p:cNvPr id="7" name="Text Box 6"/>
          <p:cNvSpPr txBox="1"/>
          <p:nvPr/>
        </p:nvSpPr>
        <p:spPr>
          <a:xfrm>
            <a:off x="5105400" y="4370659"/>
            <a:ext cx="4114800" cy="1015663"/>
          </a:xfrm>
          <a:prstGeom prst="rect">
            <a:avLst/>
          </a:prstGeom>
          <a:noFill/>
        </p:spPr>
        <p:txBody>
          <a:bodyPr wrap="square" rtlCol="0">
            <a:spAutoFit/>
          </a:bodyPr>
          <a:lstStyle/>
          <a:p>
            <a:pPr algn="l"/>
            <a:r>
              <a:rPr lang="ja-JP" altLang="en-US" sz="1200" dirty="0" smtClean="0">
                <a:solidFill>
                  <a:srgbClr val="000000"/>
                </a:solidFill>
              </a:rPr>
              <a:t>もんじゅはプルトニウムを原料とするようデザインされており、一度も使われていない。　廃炉の予定。</a:t>
            </a:r>
            <a:endParaRPr lang="en-US" altLang="ja-JP" sz="1200" dirty="0" smtClean="0">
              <a:solidFill>
                <a:srgbClr val="000000"/>
              </a:solidFill>
            </a:endParaRPr>
          </a:p>
          <a:p>
            <a:pPr algn="l"/>
            <a:r>
              <a:rPr lang="ja-JP" altLang="en-US" sz="1200" dirty="0" smtClean="0">
                <a:solidFill>
                  <a:srgbClr val="000000"/>
                </a:solidFill>
              </a:rPr>
              <a:t>日本ではプルトニウムを原料にできる技術は無い。</a:t>
            </a:r>
            <a:endParaRPr lang="en-US" altLang="ja-JP" sz="1200" dirty="0" smtClean="0">
              <a:solidFill>
                <a:srgbClr val="000000"/>
              </a:solidFill>
            </a:endParaRPr>
          </a:p>
          <a:p>
            <a:pPr algn="l"/>
            <a:r>
              <a:rPr lang="ja-JP" altLang="en-US" sz="1200" dirty="0" smtClean="0">
                <a:solidFill>
                  <a:srgbClr val="000000"/>
                </a:solidFill>
              </a:rPr>
              <a:t>非常に高温で、水で冷やすと爆発するので、溶融ナトリウムで</a:t>
            </a:r>
            <a:endParaRPr lang="en-US" altLang="ja-JP" sz="1200" dirty="0" smtClean="0">
              <a:solidFill>
                <a:srgbClr val="000000"/>
              </a:solidFill>
            </a:endParaRPr>
          </a:p>
          <a:p>
            <a:pPr algn="l"/>
            <a:r>
              <a:rPr lang="ja-JP" altLang="en-US" sz="1200" dirty="0" smtClean="0">
                <a:solidFill>
                  <a:srgbClr val="000000"/>
                </a:solidFill>
              </a:rPr>
              <a:t>冷やす必要がある。</a:t>
            </a:r>
            <a:endParaRPr lang="en-US" sz="1200" dirty="0">
              <a:solidFill>
                <a:srgbClr val="000000"/>
              </a:solidFill>
            </a:endParaRPr>
          </a:p>
        </p:txBody>
      </p:sp>
      <p:sp>
        <p:nvSpPr>
          <p:cNvPr id="8" name="Text Box 7"/>
          <p:cNvSpPr txBox="1"/>
          <p:nvPr/>
        </p:nvSpPr>
        <p:spPr>
          <a:xfrm>
            <a:off x="7772400" y="2333148"/>
            <a:ext cx="7977505" cy="492443"/>
          </a:xfrm>
          <a:prstGeom prst="rect">
            <a:avLst/>
          </a:prstGeom>
          <a:noFill/>
        </p:spPr>
        <p:txBody>
          <a:bodyPr wrap="square" rtlCol="0">
            <a:spAutoFit/>
          </a:bodyPr>
          <a:lstStyle/>
          <a:p>
            <a:pPr algn="l"/>
            <a:endParaRPr lang="en-US" sz="1200" dirty="0"/>
          </a:p>
          <a:p>
            <a:pPr algn="l"/>
            <a:endParaRPr lang="en-US" sz="1400" dirty="0"/>
          </a:p>
        </p:txBody>
      </p:sp>
      <p:cxnSp>
        <p:nvCxnSpPr>
          <p:cNvPr id="9" name="Straight Arrow Connector 8"/>
          <p:cNvCxnSpPr/>
          <p:nvPr/>
        </p:nvCxnSpPr>
        <p:spPr>
          <a:xfrm>
            <a:off x="4620895" y="2579370"/>
            <a:ext cx="636905" cy="11430"/>
          </a:xfrm>
          <a:prstGeom prst="straightConnector1">
            <a:avLst/>
          </a:prstGeom>
          <a:ln w="3810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590540" y="1219200"/>
            <a:ext cx="3200400" cy="2209800"/>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134100" y="1417955"/>
            <a:ext cx="1828800" cy="1676400"/>
          </a:xfrm>
          <a:prstGeom prst="line">
            <a:avLst/>
          </a:prstGeom>
          <a:ln w="698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1"/>
          </p:cNvCxnSpPr>
          <p:nvPr/>
        </p:nvCxnSpPr>
        <p:spPr>
          <a:xfrm>
            <a:off x="6059170" y="1543050"/>
            <a:ext cx="2322830" cy="1428750"/>
          </a:xfrm>
          <a:prstGeom prst="line">
            <a:avLst/>
          </a:prstGeom>
          <a:ln w="698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 Box 12"/>
          <p:cNvSpPr txBox="1"/>
          <p:nvPr/>
        </p:nvSpPr>
        <p:spPr>
          <a:xfrm>
            <a:off x="5167797" y="5983495"/>
            <a:ext cx="3799840" cy="461665"/>
          </a:xfrm>
          <a:prstGeom prst="rect">
            <a:avLst/>
          </a:prstGeom>
          <a:noFill/>
          <a:ln>
            <a:solidFill>
              <a:srgbClr val="000000"/>
            </a:solidFill>
          </a:ln>
        </p:spPr>
        <p:txBody>
          <a:bodyPr wrap="square" rtlCol="0">
            <a:spAutoFit/>
          </a:bodyPr>
          <a:lstStyle/>
          <a:p>
            <a:pPr algn="l"/>
            <a:r>
              <a:rPr lang="ja-JP" altLang="en-US" sz="1200" dirty="0" smtClean="0"/>
              <a:t>関西電力の高浜原発の</a:t>
            </a:r>
            <a:r>
              <a:rPr lang="en-US" altLang="ja-JP" sz="1200" dirty="0" smtClean="0"/>
              <a:t>2</a:t>
            </a:r>
            <a:r>
              <a:rPr lang="ja-JP" altLang="en-US" sz="1200" dirty="0" smtClean="0"/>
              <a:t>機の原子炉はモックス燃料を使用している。</a:t>
            </a:r>
            <a:endParaRPr lang="en-US" sz="1200" dirty="0"/>
          </a:p>
        </p:txBody>
      </p:sp>
      <p:cxnSp>
        <p:nvCxnSpPr>
          <p:cNvPr id="14" name="Straight Arrow Connector 13"/>
          <p:cNvCxnSpPr>
            <a:endCxn id="13" idx="1"/>
          </p:cNvCxnSpPr>
          <p:nvPr/>
        </p:nvCxnSpPr>
        <p:spPr>
          <a:xfrm>
            <a:off x="4672497" y="4618880"/>
            <a:ext cx="495300" cy="1595448"/>
          </a:xfrm>
          <a:prstGeom prst="straightConnector1">
            <a:avLst/>
          </a:prstGeom>
          <a:ln w="3810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ip Golden Rule under sail 006 Cropped.jpg"/>
          <p:cNvPicPr>
            <a:picLocks noChangeAspect="1"/>
          </p:cNvPicPr>
          <p:nvPr/>
        </p:nvPicPr>
        <p:blipFill>
          <a:blip r:embed="rId1" cstate="screen"/>
          <a:stretch>
            <a:fillRect/>
          </a:stretch>
        </p:blipFill>
        <p:spPr>
          <a:xfrm>
            <a:off x="304800" y="1143000"/>
            <a:ext cx="2715697" cy="3082978"/>
          </a:xfrm>
          <a:prstGeom prst="rect">
            <a:avLst/>
          </a:prstGeom>
        </p:spPr>
      </p:pic>
      <p:sp>
        <p:nvSpPr>
          <p:cNvPr id="4" name="TextBox 3"/>
          <p:cNvSpPr txBox="1"/>
          <p:nvPr/>
        </p:nvSpPr>
        <p:spPr>
          <a:xfrm>
            <a:off x="2971800" y="838200"/>
            <a:ext cx="6096000" cy="4524315"/>
          </a:xfrm>
          <a:prstGeom prst="rect">
            <a:avLst/>
          </a:prstGeom>
          <a:noFill/>
        </p:spPr>
        <p:txBody>
          <a:bodyPr wrap="square" rtlCol="0">
            <a:spAutoFit/>
          </a:bodyPr>
          <a:lstStyle/>
          <a:p>
            <a:pPr algn="r"/>
            <a:r>
              <a:rPr lang="ja-JP" altLang="en-US" sz="2400" b="1" dirty="0" smtClean="0"/>
              <a:t>ベテランズフォーピース　</a:t>
            </a:r>
            <a:endParaRPr lang="en-US" altLang="ja-JP" sz="2400" b="1" dirty="0" smtClean="0"/>
          </a:p>
          <a:p>
            <a:pPr algn="r"/>
            <a:r>
              <a:rPr lang="ja-JP" altLang="en-US" sz="2400" b="1" dirty="0" smtClean="0"/>
              <a:t>ゴールデンルールプロジェクト</a:t>
            </a:r>
            <a:r>
              <a:rPr lang="en-US" sz="3200" b="1" dirty="0" smtClean="0">
                <a:hlinkClick r:id="rId2"/>
              </a:rPr>
              <a:t>www.vfpgoldenruleproject.org</a:t>
            </a:r>
            <a:endParaRPr lang="en-US" sz="3200" b="1" dirty="0" smtClean="0"/>
          </a:p>
          <a:p>
            <a:pPr algn="r"/>
            <a:endParaRPr lang="en-US" sz="2400" dirty="0" smtClean="0"/>
          </a:p>
          <a:p>
            <a:pPr algn="r"/>
            <a:r>
              <a:rPr lang="en-US" sz="2400" dirty="0" smtClean="0">
                <a:hlinkClick r:id="rId3"/>
              </a:rPr>
              <a:t>vfpgoldenruleproject@gmail.com</a:t>
            </a:r>
            <a:endParaRPr lang="en-US" sz="2400" dirty="0" smtClean="0"/>
          </a:p>
          <a:p>
            <a:pPr algn="r"/>
            <a:r>
              <a:rPr lang="en-US" sz="2400" dirty="0" smtClean="0"/>
              <a:t>206-992-6364</a:t>
            </a:r>
            <a:endParaRPr lang="en-US" sz="2400" dirty="0" smtClean="0"/>
          </a:p>
          <a:p>
            <a:pPr algn="ctr"/>
            <a:endParaRPr lang="en-US" sz="2400" dirty="0" smtClean="0"/>
          </a:p>
          <a:p>
            <a:pPr algn="r"/>
            <a:r>
              <a:rPr lang="ja-JP" altLang="en-US" sz="2800" b="1" dirty="0" smtClean="0"/>
              <a:t>ご寄付の送り先</a:t>
            </a:r>
            <a:r>
              <a:rPr lang="nn-NO" sz="2800" b="1" dirty="0" smtClean="0"/>
              <a:t>:</a:t>
            </a:r>
            <a:endParaRPr lang="nn-NO" sz="2800" b="1" dirty="0" smtClean="0"/>
          </a:p>
          <a:p>
            <a:pPr algn="r"/>
            <a:r>
              <a:rPr lang="nn-NO" sz="2800" b="1" dirty="0" smtClean="0"/>
              <a:t>VFP Golden Rule Project</a:t>
            </a:r>
            <a:endParaRPr lang="nn-NO" sz="2800" b="1" dirty="0" smtClean="0"/>
          </a:p>
          <a:p>
            <a:pPr algn="r"/>
            <a:r>
              <a:rPr lang="nn-NO" sz="2800" b="1" dirty="0" smtClean="0"/>
              <a:t>P.O. Box 87</a:t>
            </a:r>
            <a:br>
              <a:rPr lang="nn-NO" sz="2800" b="1" dirty="0" smtClean="0"/>
            </a:br>
            <a:r>
              <a:rPr lang="nn-NO" sz="2800" b="1" dirty="0" smtClean="0"/>
              <a:t>Samoa, CA 95564</a:t>
            </a:r>
            <a:endParaRPr lang="en-US" sz="2800" b="1" dirty="0"/>
          </a:p>
        </p:txBody>
      </p:sp>
      <p:sp>
        <p:nvSpPr>
          <p:cNvPr id="5" name="TextBox 4"/>
          <p:cNvSpPr txBox="1"/>
          <p:nvPr/>
        </p:nvSpPr>
        <p:spPr>
          <a:xfrm>
            <a:off x="0" y="304800"/>
            <a:ext cx="9144000" cy="523220"/>
          </a:xfrm>
          <a:prstGeom prst="rect">
            <a:avLst/>
          </a:prstGeom>
          <a:noFill/>
        </p:spPr>
        <p:txBody>
          <a:bodyPr wrap="square" rtlCol="0">
            <a:spAutoFit/>
          </a:bodyPr>
          <a:lstStyle/>
          <a:p>
            <a:pPr algn="ctr"/>
            <a:r>
              <a:rPr lang="ja-JP" altLang="en-US" sz="2800" b="1" i="1" dirty="0" smtClean="0"/>
              <a:t>ゴールデンルール号は核のない未来へ再び</a:t>
            </a:r>
            <a:r>
              <a:rPr lang="ja-JP" altLang="en-US" sz="2800" b="1" i="1" smtClean="0"/>
              <a:t>航海します</a:t>
            </a:r>
            <a:r>
              <a:rPr lang="en-US" sz="2800" b="1" i="1" dirty="0" smtClean="0"/>
              <a:t>!</a:t>
            </a:r>
            <a:endParaRPr lang="en-US" sz="2800" b="1" i="1" dirty="0"/>
          </a:p>
        </p:txBody>
      </p:sp>
      <p:sp>
        <p:nvSpPr>
          <p:cNvPr id="6" name="TextBox 5"/>
          <p:cNvSpPr txBox="1"/>
          <p:nvPr/>
        </p:nvSpPr>
        <p:spPr>
          <a:xfrm>
            <a:off x="0" y="5105400"/>
            <a:ext cx="9144000" cy="646331"/>
          </a:xfrm>
          <a:prstGeom prst="rect">
            <a:avLst/>
          </a:prstGeom>
          <a:noFill/>
        </p:spPr>
        <p:txBody>
          <a:bodyPr wrap="square" rtlCol="0">
            <a:spAutoFit/>
          </a:bodyPr>
          <a:lstStyle/>
          <a:p>
            <a:pPr algn="ctr"/>
            <a:br>
              <a:rPr lang="en-US" dirty="0" smtClean="0"/>
            </a:b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25" y="33759"/>
            <a:ext cx="8229600" cy="2011362"/>
          </a:xfrm>
        </p:spPr>
        <p:txBody>
          <a:bodyPr>
            <a:noAutofit/>
          </a:bodyPr>
          <a:lstStyle/>
          <a:p>
            <a:r>
              <a:rPr lang="ja-JP" altLang="en-US" sz="2400" dirty="0" smtClean="0"/>
              <a:t>核実験</a:t>
            </a:r>
            <a:r>
              <a:rPr lang="en-US" sz="2400" dirty="0" smtClean="0"/>
              <a:t>:</a:t>
            </a:r>
            <a:br>
              <a:rPr lang="en-US" sz="2400" dirty="0" smtClean="0"/>
            </a:br>
            <a:r>
              <a:rPr lang="en-US" altLang="ja-JP" sz="2400" dirty="0" smtClean="0"/>
              <a:t>1954</a:t>
            </a:r>
            <a:r>
              <a:rPr lang="ja-JP" altLang="en-US" sz="2400" dirty="0" smtClean="0"/>
              <a:t>年マーシャル諸島のビキニ環礁</a:t>
            </a:r>
            <a:br>
              <a:rPr lang="en-US" sz="2400" dirty="0" smtClean="0"/>
            </a:br>
            <a:r>
              <a:rPr lang="ja-JP" altLang="en-US" sz="2400" dirty="0" smtClean="0"/>
              <a:t>キャッスルブラボー実験で使われた１５メガトンの核爆弾は</a:t>
            </a:r>
            <a:br>
              <a:rPr lang="en-US" altLang="ja-JP" sz="2400" dirty="0" smtClean="0"/>
            </a:br>
            <a:r>
              <a:rPr lang="ja-JP" altLang="en-US" sz="2400" dirty="0" smtClean="0"/>
              <a:t>広島原爆１０００発分の威力</a:t>
            </a:r>
            <a:endParaRPr lang="en-US" sz="2800" dirty="0"/>
          </a:p>
        </p:txBody>
      </p:sp>
      <p:pic>
        <p:nvPicPr>
          <p:cNvPr id="55298" name="Picture 2" descr="http://kousin242.sakura.ne.jp/wordpress/aaa/wp-content/uploads/sites/9/2015/07/a0212807_12524628.jpg"/>
          <p:cNvPicPr>
            <a:picLocks noChangeAspect="1" noChangeArrowheads="1"/>
          </p:cNvPicPr>
          <p:nvPr/>
        </p:nvPicPr>
        <p:blipFill>
          <a:blip r:embed="rId1" cstate="print"/>
          <a:srcRect/>
          <a:stretch>
            <a:fillRect/>
          </a:stretch>
        </p:blipFill>
        <p:spPr bwMode="auto">
          <a:xfrm>
            <a:off x="254851" y="1828800"/>
            <a:ext cx="8508149" cy="48196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286473"/>
            <a:ext cx="990600" cy="4168676"/>
          </a:xfrm>
        </p:spPr>
        <p:txBody>
          <a:bodyPr>
            <a:normAutofit/>
          </a:bodyPr>
          <a:lstStyle/>
          <a:p>
            <a:r>
              <a:rPr lang="ja-JP" altLang="en-US" sz="6000" b="1" dirty="0" smtClean="0"/>
              <a:t>原爆乙女</a:t>
            </a:r>
            <a:endParaRPr lang="en-US" sz="6000" b="1" dirty="0"/>
          </a:p>
        </p:txBody>
      </p:sp>
      <p:pic>
        <p:nvPicPr>
          <p:cNvPr id="4" name="Content Placeholder 3" descr="IMG_20150620_164334_092.jpg"/>
          <p:cNvPicPr>
            <a:picLocks noGrp="1" noChangeAspect="1"/>
          </p:cNvPicPr>
          <p:nvPr>
            <p:ph idx="1"/>
          </p:nvPr>
        </p:nvPicPr>
        <p:blipFill>
          <a:blip r:embed="rId1" cstate="screen"/>
          <a:stretch>
            <a:fillRect/>
          </a:stretch>
        </p:blipFill>
        <p:spPr>
          <a:xfrm>
            <a:off x="1524000" y="699860"/>
            <a:ext cx="6095999" cy="4321076"/>
          </a:xfrm>
        </p:spPr>
      </p:pic>
      <p:sp>
        <p:nvSpPr>
          <p:cNvPr id="6" name="TextBox 5"/>
          <p:cNvSpPr txBox="1"/>
          <p:nvPr/>
        </p:nvSpPr>
        <p:spPr>
          <a:xfrm>
            <a:off x="1524000" y="5359087"/>
            <a:ext cx="6248401" cy="954107"/>
          </a:xfrm>
          <a:prstGeom prst="rect">
            <a:avLst/>
          </a:prstGeom>
          <a:noFill/>
        </p:spPr>
        <p:txBody>
          <a:bodyPr wrap="square" rtlCol="0">
            <a:spAutoFit/>
          </a:bodyPr>
          <a:lstStyle/>
          <a:p>
            <a:pPr algn="ctr"/>
            <a:r>
              <a:rPr lang="en-US" altLang="ja-JP" sz="2800" dirty="0" smtClean="0"/>
              <a:t>2015</a:t>
            </a:r>
            <a:r>
              <a:rPr lang="ja-JP" altLang="en-US" sz="2800" dirty="0" smtClean="0"/>
              <a:t>年</a:t>
            </a:r>
            <a:r>
              <a:rPr lang="en-US" altLang="ja-JP" sz="2800" dirty="0" smtClean="0"/>
              <a:t>6</a:t>
            </a:r>
            <a:r>
              <a:rPr lang="ja-JP" altLang="en-US" sz="2800" dirty="0" smtClean="0"/>
              <a:t>月</a:t>
            </a:r>
            <a:r>
              <a:rPr lang="en-US" altLang="ja-JP" sz="2800" dirty="0" smtClean="0"/>
              <a:t>20</a:t>
            </a:r>
            <a:r>
              <a:rPr lang="ja-JP" altLang="en-US" sz="2800" dirty="0" smtClean="0"/>
              <a:t>日ハンボルト湾に到着したゴールデンルール号を訪れた笹森さん</a:t>
            </a:r>
            <a:endParaRPr lang="en-US" sz="2800" dirty="0" smtClean="0"/>
          </a:p>
        </p:txBody>
      </p:sp>
      <p:sp>
        <p:nvSpPr>
          <p:cNvPr id="7" name="TextBox 6"/>
          <p:cNvSpPr txBox="1"/>
          <p:nvPr/>
        </p:nvSpPr>
        <p:spPr>
          <a:xfrm>
            <a:off x="533400" y="286473"/>
            <a:ext cx="990600" cy="6001643"/>
          </a:xfrm>
          <a:prstGeom prst="rect">
            <a:avLst/>
          </a:prstGeom>
          <a:noFill/>
        </p:spPr>
        <p:txBody>
          <a:bodyPr wrap="square" rtlCol="0">
            <a:spAutoFit/>
          </a:bodyPr>
          <a:lstStyle/>
          <a:p>
            <a:pPr algn="ctr"/>
            <a:r>
              <a:rPr lang="ja-JP" altLang="en-US" sz="4800" b="1" dirty="0" smtClean="0"/>
              <a:t>シゲコ</a:t>
            </a:r>
            <a:endParaRPr lang="en-US" altLang="ja-JP" sz="4800" b="1" dirty="0" smtClean="0"/>
          </a:p>
          <a:p>
            <a:pPr algn="ctr"/>
            <a:endParaRPr lang="en-US" altLang="ja-JP" sz="4800" b="1" dirty="0"/>
          </a:p>
          <a:p>
            <a:pPr algn="ctr"/>
            <a:r>
              <a:rPr lang="ja-JP" altLang="en-US" sz="4800" b="1" dirty="0" smtClean="0"/>
              <a:t>ササモリ</a:t>
            </a:r>
            <a:endParaRPr lang="en-US" sz="48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 y="122555"/>
            <a:ext cx="9101455" cy="1096645"/>
          </a:xfrm>
        </p:spPr>
        <p:txBody>
          <a:bodyPr>
            <a:normAutofit/>
          </a:bodyPr>
          <a:lstStyle/>
          <a:p>
            <a:r>
              <a:rPr lang="ja-JP" altLang="en-US" b="1" dirty="0" smtClean="0"/>
              <a:t>母乳にも牛乳の中にもストンチウム</a:t>
            </a:r>
            <a:r>
              <a:rPr lang="en-US" altLang="ja-JP" b="1" dirty="0" smtClean="0"/>
              <a:t>90</a:t>
            </a:r>
            <a:endParaRPr lang="en-US" b="1" dirty="0"/>
          </a:p>
        </p:txBody>
      </p:sp>
      <p:sp>
        <p:nvSpPr>
          <p:cNvPr id="3" name="Content Placeholder 2"/>
          <p:cNvSpPr>
            <a:spLocks noGrp="1"/>
          </p:cNvSpPr>
          <p:nvPr>
            <p:ph idx="1"/>
          </p:nvPr>
        </p:nvSpPr>
        <p:spPr>
          <a:xfrm flipH="1" flipV="1">
            <a:off x="10439400" y="4953000"/>
            <a:ext cx="76200" cy="304800"/>
          </a:xfrm>
        </p:spPr>
        <p:txBody>
          <a:bodyPr>
            <a:normAutofit fontScale="47500" lnSpcReduction="20000"/>
          </a:bodyPr>
          <a:lstStyle/>
          <a:p>
            <a:pPr>
              <a:buNone/>
            </a:pPr>
            <a:endParaRPr lang="en-US" dirty="0" smtClean="0"/>
          </a:p>
        </p:txBody>
      </p:sp>
      <p:pic>
        <p:nvPicPr>
          <p:cNvPr id="4" name="Picture 3" descr="Testing milk for Sr-90 mother-and-child.jpg"/>
          <p:cNvPicPr>
            <a:picLocks noChangeAspect="1"/>
          </p:cNvPicPr>
          <p:nvPr/>
        </p:nvPicPr>
        <p:blipFill>
          <a:blip r:embed="rId1" cstate="screen"/>
          <a:stretch>
            <a:fillRect/>
          </a:stretch>
        </p:blipFill>
        <p:spPr>
          <a:xfrm>
            <a:off x="407670" y="1219199"/>
            <a:ext cx="8355330" cy="539053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a:bodyPr>
          <a:lstStyle/>
          <a:p>
            <a:r>
              <a:rPr lang="ja-JP" altLang="en-US" sz="5400" b="1" dirty="0" smtClean="0"/>
              <a:t>非暴力・直接行動の基礎を築く</a:t>
            </a:r>
            <a:endParaRPr lang="en-US" sz="5400" b="1" dirty="0"/>
          </a:p>
        </p:txBody>
      </p:sp>
      <p:sp>
        <p:nvSpPr>
          <p:cNvPr id="3" name="TextBox 2"/>
          <p:cNvSpPr txBox="1"/>
          <p:nvPr/>
        </p:nvSpPr>
        <p:spPr>
          <a:xfrm>
            <a:off x="152400" y="1752600"/>
            <a:ext cx="8915400" cy="1200329"/>
          </a:xfrm>
          <a:prstGeom prst="rect">
            <a:avLst/>
          </a:prstGeom>
          <a:noFill/>
        </p:spPr>
        <p:txBody>
          <a:bodyPr wrap="square" rtlCol="0">
            <a:spAutoFit/>
          </a:bodyPr>
          <a:lstStyle/>
          <a:p>
            <a:pPr marL="457200" indent="-457200">
              <a:buFont typeface="Arial" panose="020B0604020202020204" pitchFamily="34" charset="0"/>
              <a:buChar char="•"/>
            </a:pPr>
            <a:endParaRPr lang="en-US" altLang="ja-JP" sz="3600" dirty="0" smtClean="0"/>
          </a:p>
          <a:p>
            <a:pPr marL="457200" indent="-457200">
              <a:buFont typeface="Arial" panose="020B0604020202020204" pitchFamily="34" charset="0"/>
              <a:buChar char="•"/>
            </a:pPr>
            <a:r>
              <a:rPr lang="ja-JP" altLang="en-US" sz="3600" dirty="0" smtClean="0"/>
              <a:t>手紙、電話、国会議員や大統領への陳情</a:t>
            </a:r>
            <a:endParaRPr lang="en-US" altLang="ja-JP" sz="3600" dirty="0" smtClean="0"/>
          </a:p>
        </p:txBody>
      </p:sp>
      <p:sp>
        <p:nvSpPr>
          <p:cNvPr id="5" name="TextBox 4"/>
          <p:cNvSpPr txBox="1"/>
          <p:nvPr/>
        </p:nvSpPr>
        <p:spPr>
          <a:xfrm>
            <a:off x="152400" y="2895600"/>
            <a:ext cx="8915399" cy="1200329"/>
          </a:xfrm>
          <a:prstGeom prst="rect">
            <a:avLst/>
          </a:prstGeom>
          <a:noFill/>
        </p:spPr>
        <p:txBody>
          <a:bodyPr wrap="square" rtlCol="0">
            <a:spAutoFit/>
          </a:bodyPr>
          <a:lstStyle/>
          <a:p>
            <a:pPr marL="457200" indent="-457200">
              <a:buFont typeface="Arial" panose="020B0604020202020204" pitchFamily="34" charset="0"/>
              <a:buChar char="•"/>
            </a:pPr>
            <a:endParaRPr lang="en-US" altLang="ja-JP" sz="3600" dirty="0" smtClean="0"/>
          </a:p>
          <a:p>
            <a:pPr marL="457200" indent="-457200">
              <a:buFont typeface="Arial" panose="020B0604020202020204" pitchFamily="34" charset="0"/>
              <a:buChar char="•"/>
            </a:pPr>
            <a:r>
              <a:rPr lang="ja-JP" altLang="en-US" sz="3600" dirty="0" smtClean="0"/>
              <a:t>新聞・雑誌への投書や寄稿</a:t>
            </a:r>
            <a:endParaRPr lang="en-US" altLang="ja-JP" sz="3600" dirty="0"/>
          </a:p>
        </p:txBody>
      </p:sp>
      <p:sp>
        <p:nvSpPr>
          <p:cNvPr id="6" name="TextBox 5"/>
          <p:cNvSpPr txBox="1"/>
          <p:nvPr/>
        </p:nvSpPr>
        <p:spPr>
          <a:xfrm>
            <a:off x="152400" y="3810000"/>
            <a:ext cx="6494201" cy="1477328"/>
          </a:xfrm>
          <a:prstGeom prst="rect">
            <a:avLst/>
          </a:prstGeom>
          <a:noFill/>
        </p:spPr>
        <p:txBody>
          <a:bodyPr wrap="square" rtlCol="0">
            <a:spAutoFit/>
          </a:bodyPr>
          <a:lstStyle/>
          <a:p>
            <a:pPr marL="457200" indent="-457200">
              <a:buFont typeface="Arial" panose="020B0604020202020204" pitchFamily="34" charset="0"/>
              <a:buChar char="•"/>
            </a:pPr>
            <a:endParaRPr lang="en-US" altLang="ja-JP" sz="3600" dirty="0" smtClean="0"/>
          </a:p>
          <a:p>
            <a:pPr marL="457200" indent="-457200">
              <a:buFont typeface="Arial" panose="020B0604020202020204" pitchFamily="34" charset="0"/>
              <a:buChar char="•"/>
            </a:pPr>
            <a:r>
              <a:rPr lang="ja-JP" altLang="en-US" sz="3600" dirty="0" smtClean="0"/>
              <a:t>テレビ</a:t>
            </a:r>
            <a:r>
              <a:rPr lang="ja-JP" altLang="en-US" sz="3600" dirty="0"/>
              <a:t>やラジオのインタビュー</a:t>
            </a:r>
            <a:endParaRPr lang="en-US" altLang="ja-JP" sz="3600" dirty="0"/>
          </a:p>
          <a:p>
            <a:endParaRPr lang="en-US" dirty="0"/>
          </a:p>
        </p:txBody>
      </p:sp>
      <p:sp>
        <p:nvSpPr>
          <p:cNvPr id="7" name="TextBox 6"/>
          <p:cNvSpPr txBox="1"/>
          <p:nvPr/>
        </p:nvSpPr>
        <p:spPr>
          <a:xfrm>
            <a:off x="152400" y="4788932"/>
            <a:ext cx="4997527" cy="1477328"/>
          </a:xfrm>
          <a:prstGeom prst="rect">
            <a:avLst/>
          </a:prstGeom>
          <a:noFill/>
        </p:spPr>
        <p:txBody>
          <a:bodyPr wrap="square" rtlCol="0">
            <a:spAutoFit/>
          </a:bodyPr>
          <a:lstStyle/>
          <a:p>
            <a:pPr marL="571500" indent="-571500">
              <a:buFont typeface="Arial" panose="020B0604020202020204" pitchFamily="34" charset="0"/>
              <a:buChar char="•"/>
            </a:pPr>
            <a:endParaRPr lang="en-US" altLang="ja-JP" sz="3600" dirty="0" smtClean="0"/>
          </a:p>
          <a:p>
            <a:pPr marL="571500" indent="-571500">
              <a:buFont typeface="Arial" panose="020B0604020202020204" pitchFamily="34" charset="0"/>
              <a:buChar char="•"/>
            </a:pPr>
            <a:r>
              <a:rPr lang="ja-JP" altLang="en-US" sz="3600" dirty="0" smtClean="0"/>
              <a:t>抗議</a:t>
            </a:r>
            <a:r>
              <a:rPr lang="ja-JP" altLang="en-US" sz="3600" dirty="0"/>
              <a:t>活動、デモ</a:t>
            </a:r>
            <a:endParaRPr lang="en-US" sz="36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3489</Words>
  <Application>WPS Presentation</Application>
  <PresentationFormat>On-screen Show (4:3)</PresentationFormat>
  <Paragraphs>300</Paragraphs>
  <Slides>52</Slides>
  <Notes>48</Notes>
  <HiddenSlides>0</HiddenSlides>
  <MMClips>0</MMClips>
  <ScaleCrop>false</ScaleCrop>
  <HeadingPairs>
    <vt:vector size="8" baseType="variant">
      <vt:variant>
        <vt:lpstr>已用的字体</vt:lpstr>
      </vt:variant>
      <vt:variant>
        <vt:i4>12</vt:i4>
      </vt:variant>
      <vt:variant>
        <vt:lpstr>主题</vt:lpstr>
      </vt:variant>
      <vt:variant>
        <vt:i4>4</vt:i4>
      </vt:variant>
      <vt:variant>
        <vt:lpstr>嵌入 OLE 服务器</vt:lpstr>
      </vt:variant>
      <vt:variant>
        <vt:i4>1</vt:i4>
      </vt:variant>
      <vt:variant>
        <vt:lpstr>幻灯片标题</vt:lpstr>
      </vt:variant>
      <vt:variant>
        <vt:i4>52</vt:i4>
      </vt:variant>
    </vt:vector>
  </HeadingPairs>
  <TitlesOfParts>
    <vt:vector size="69" baseType="lpstr">
      <vt:lpstr>Arial</vt:lpstr>
      <vt:lpstr>SimSun</vt:lpstr>
      <vt:lpstr>Wingdings</vt:lpstr>
      <vt:lpstr>Yu Gothic</vt:lpstr>
      <vt:lpstr>MS PGothic</vt:lpstr>
      <vt:lpstr>Calibri</vt:lpstr>
      <vt:lpstr>Microsoft YaHei</vt:lpstr>
      <vt:lpstr/>
      <vt:lpstr>Arial Unicode MS</vt:lpstr>
      <vt:lpstr>Helvetica</vt:lpstr>
      <vt:lpstr>Arial Black</vt:lpstr>
      <vt:lpstr>Segoe Print</vt:lpstr>
      <vt:lpstr>Office Theme</vt:lpstr>
      <vt:lpstr>1_Office Theme</vt:lpstr>
      <vt:lpstr>2_Office Theme</vt:lpstr>
      <vt:lpstr>Default Design</vt:lpstr>
      <vt:lpstr>Package</vt:lpstr>
      <vt:lpstr>PowerPoint 演示文稿</vt:lpstr>
      <vt:lpstr>PowerPoint 演示文稿</vt:lpstr>
      <vt:lpstr>ゴールデンルール : 1958 年当時のミッション</vt:lpstr>
      <vt:lpstr>広島と長崎への 原爆攻撃</vt:lpstr>
      <vt:lpstr>PowerPoint 演示文稿</vt:lpstr>
      <vt:lpstr>核実験: 1954年マーシャル諸島のビキニ環礁 キャッスルブラボー実験で使われた１５メガトンの核爆弾は 広島原爆１０００発分の威力</vt:lpstr>
      <vt:lpstr>原爆乙女</vt:lpstr>
      <vt:lpstr>母乳にも牛乳の中にもストンチウム90</vt:lpstr>
      <vt:lpstr>非暴力・直接行動の基礎を築く</vt:lpstr>
      <vt:lpstr>そして　いよいよ出航</vt:lpstr>
      <vt:lpstr>カリフォルニアからハワイを経てマーシャル諸島へ</vt:lpstr>
      <vt:lpstr>PowerPoint 演示文稿</vt:lpstr>
      <vt:lpstr>PowerPoint 演示文稿</vt:lpstr>
      <vt:lpstr>逮捕後、禁固６０日間の求刑</vt:lpstr>
      <vt:lpstr>ホノルルでの核反対抗議デモ</vt:lpstr>
      <vt:lpstr> 広島で作られ、 レイノルズ一家４人と日本人造船技師を乗せて、　世界を一周</vt:lpstr>
      <vt:lpstr>カリフォルニアからハワイを経てマーシャル諸島へ</vt:lpstr>
      <vt:lpstr>PowerPoint 演示文稿</vt:lpstr>
      <vt:lpstr>PowerPoint 演示文稿</vt:lpstr>
      <vt:lpstr>PowerPoint 演示文稿</vt:lpstr>
      <vt:lpstr>PowerPoint 演示文稿</vt:lpstr>
      <vt:lpstr>ゴールデン・ルール号の修復</vt:lpstr>
      <vt:lpstr>PowerPoint 演示文稿</vt:lpstr>
      <vt:lpstr>船体内部の修復</vt:lpstr>
      <vt:lpstr>Restoration by Veterans for Peace</vt:lpstr>
      <vt:lpstr>2015年6月20日に進水！</vt:lpstr>
      <vt:lpstr>サンディエゴに到着</vt:lpstr>
      <vt:lpstr>2016年の航海実績</vt:lpstr>
      <vt:lpstr>バンゴー基地に集まるボート  ♦　８艇のトライデント型原子力潜水艦はシアトルからわずか40km先の港を母港とする ♦　どれも地球を破壊するに十分な核兵器を搭載 ♦　フード運河にあるバンゴー基地は、米国内最大の核兵器を貯蔵 </vt:lpstr>
      <vt:lpstr>新しい人々に届ける</vt:lpstr>
      <vt:lpstr>PowerPoint 演示文稿</vt:lpstr>
      <vt:lpstr>フェニックス号とゴールデンルール号の再会</vt:lpstr>
      <vt:lpstr>今日の核問題</vt:lpstr>
      <vt:lpstr>核保有国同士の摩擦</vt:lpstr>
      <vt:lpstr>「延命」や「近代化」の名目での 新しい、殺傷力増強、使用可能な核兵器</vt:lpstr>
      <vt:lpstr>国連核兵器禁止条約</vt:lpstr>
      <vt:lpstr>ICANがノーベル平和賞を受賞！</vt:lpstr>
      <vt:lpstr>ICANがノーベル平和賞を受賞</vt:lpstr>
      <vt:lpstr>核戦争の可能性を減らす為にできること</vt:lpstr>
      <vt:lpstr>核発電</vt:lpstr>
      <vt:lpstr> 核発電所からの慣例的な放射能の放出</vt:lpstr>
      <vt:lpstr>PowerPoint 演示文稿</vt:lpstr>
      <vt:lpstr>福島に行って観てきました</vt:lpstr>
      <vt:lpstr>ほとんどの農家が家畜を飢え死にさせたり、警戒区域では行政指導によって殺処分。中には人道的配慮と抗議のために今も飼い続けている人たちも数人いる。</vt:lpstr>
      <vt:lpstr>傷つけられた遺伝子</vt:lpstr>
      <vt:lpstr>表土を剥がれた土地 延々と続くフレコンバッグの山 有害物質が積まれた風景 津波現場に作られている有害物質を積んでカバーした堤防</vt:lpstr>
      <vt:lpstr>　今野寿美雄氏のストーリー  Stories from other evacuees -   * moved multiple times,  * may have to return to contaminated homes * changed acceptable standards * divorces * subsidies being removed</vt:lpstr>
      <vt:lpstr>PowerPoint 演示文稿</vt:lpstr>
      <vt:lpstr>その他の教訓</vt:lpstr>
      <vt:lpstr>核廃棄物</vt:lpstr>
      <vt:lpstr>日米原子力協定</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Wright</dc:creator>
  <cp:lastModifiedBy>helen</cp:lastModifiedBy>
  <cp:revision>249</cp:revision>
  <dcterms:created xsi:type="dcterms:W3CDTF">2014-02-08T18:32:00Z</dcterms:created>
  <dcterms:modified xsi:type="dcterms:W3CDTF">2017-12-15T08:20:43Z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