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9" r:id="rId3"/>
    <p:sldId id="342" r:id="rId5"/>
    <p:sldId id="392" r:id="rId6"/>
    <p:sldId id="318" r:id="rId7"/>
    <p:sldId id="345" r:id="rId8"/>
    <p:sldId id="321" r:id="rId9"/>
    <p:sldId id="285" r:id="rId10"/>
    <p:sldId id="325" r:id="rId11"/>
    <p:sldId id="346" r:id="rId12"/>
    <p:sldId id="326" r:id="rId13"/>
    <p:sldId id="266" r:id="rId14"/>
    <p:sldId id="282" r:id="rId15"/>
    <p:sldId id="259" r:id="rId16"/>
    <p:sldId id="283" r:id="rId17"/>
    <p:sldId id="304" r:id="rId18"/>
    <p:sldId id="288" r:id="rId19"/>
    <p:sldId id="366" r:id="rId20"/>
    <p:sldId id="264" r:id="rId21"/>
    <p:sldId id="265" r:id="rId22"/>
    <p:sldId id="277" r:id="rId23"/>
    <p:sldId id="305" r:id="rId24"/>
    <p:sldId id="278" r:id="rId25"/>
    <p:sldId id="275" r:id="rId26"/>
    <p:sldId id="328" r:id="rId27"/>
    <p:sldId id="331" r:id="rId28"/>
    <p:sldId id="340" r:id="rId29"/>
    <p:sldId id="349" r:id="rId30"/>
    <p:sldId id="348" r:id="rId31"/>
    <p:sldId id="367" r:id="rId32"/>
    <p:sldId id="368" r:id="rId33"/>
    <p:sldId id="374" r:id="rId34"/>
    <p:sldId id="395" r:id="rId35"/>
    <p:sldId id="394" r:id="rId36"/>
    <p:sldId id="390" r:id="rId37"/>
    <p:sldId id="338" r:id="rId38"/>
    <p:sldId id="365" r:id="rId39"/>
    <p:sldId id="397" r:id="rId40"/>
    <p:sldId id="360" r:id="rId41"/>
    <p:sldId id="358" r:id="rId42"/>
    <p:sldId id="396" r:id="rId43"/>
    <p:sldId id="363" r:id="rId44"/>
    <p:sldId id="361" r:id="rId45"/>
    <p:sldId id="359" r:id="rId46"/>
    <p:sldId id="362" r:id="rId47"/>
    <p:sldId id="33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4" autoAdjust="0"/>
    <p:restoredTop sz="95479" autoAdjust="0"/>
  </p:normalViewPr>
  <p:slideViewPr>
    <p:cSldViewPr>
      <p:cViewPr>
        <p:scale>
          <a:sx n="90" d="100"/>
          <a:sy n="90" d="100"/>
        </p:scale>
        <p:origin x="-1488" y="-72"/>
      </p:cViewPr>
      <p:guideLst>
        <p:guide orient="horz" pos="2130"/>
        <p:guide pos="2880"/>
      </p:guideLst>
    </p:cSldViewPr>
  </p:slideViewPr>
  <p:outlineViewPr>
    <p:cViewPr>
      <p:scale>
        <a:sx n="33" d="100"/>
        <a:sy n="33" d="100"/>
      </p:scale>
      <p:origin x="0" y="35610"/>
    </p:cViewPr>
  </p:outlineViewPr>
  <p:notesTextViewPr>
    <p:cViewPr>
      <p:scale>
        <a:sx n="1" d="1"/>
        <a:sy n="1" d="1"/>
      </p:scale>
      <p:origin x="0" y="0"/>
    </p:cViewPr>
  </p:notesTextViewPr>
  <p:sorterViewPr>
    <p:cViewPr>
      <p:scale>
        <a:sx n="66" d="100"/>
        <a:sy n="66" d="100"/>
      </p:scale>
      <p:origin x="0" y="3354"/>
    </p:cViewPr>
  </p:sorterViewPr>
  <p:notesViewPr>
    <p:cSldViewPr>
      <p:cViewPr varScale="1">
        <p:scale>
          <a:sx n="38" d="100"/>
          <a:sy n="38" d="100"/>
        </p:scale>
        <p:origin x="-2214" y="-108"/>
      </p:cViewPr>
      <p:guideLst>
        <p:guide orient="horz" pos="284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E5391-5483-4A4C-BD7F-C7C3A2605B6F}"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14E702-C5A1-488D-8B65-BBD128DFE5D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http://drrajivdesaimd.com/2012/08/01/the-war/</a:t>
            </a:r>
            <a:endParaRPr lang="en-US"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t>James Martin Center for Nonproliferation Studies at the Middlebury Institute of International Studies at Monterey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14E702-C5A1-488D-8B65-BBD128DFE5D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E7E4142-9842-43E4-97EB-9AFF08EE582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E7E4142-9842-43E4-97EB-9AFF08EE582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E7E4142-9842-43E4-97EB-9AFF08EE582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E4142-9842-43E4-97EB-9AFF08EE582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E4142-9842-43E4-97EB-9AFF08EE582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E7E4142-9842-43E4-97EB-9AFF08EE582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4FCCFF-7B78-4CEA-B866-ADC1617B9D6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E4142-9842-43E4-97EB-9AFF08EE5823}"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FCCFF-7B78-4CEA-B866-ADC1617B9D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hyperlink" Target="http://jessicareynoldsshaverrenshaw.blogspot.com/" TargetMode="External"/><Relationship Id="rId1" Type="http://schemas.openxmlformats.org/officeDocument/2006/relationships/hyperlink" Target="http://www.vfpgoldenruleproject.org/images_hist/color_gr_and_crew.jpg"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hyperlink" Target="mailto:vfpgoldenruleproject@gmail.com" TargetMode="External"/><Relationship Id="rId2" Type="http://schemas.openxmlformats.org/officeDocument/2006/relationships/hyperlink" Target="http://www.vfpgoldenruleproject.org/" TargetMode="Externa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vmlDrawing" Target="../drawings/vmlDrawing2.vml"/><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wmf"/><Relationship Id="rId1"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image" Target="../media/image45.GIF"/><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openxmlformats.org/officeDocument/2006/relationships/hyperlink" Target="mailto:vfpgoldenruleproject@gmail.com" TargetMode="External"/><Relationship Id="rId2" Type="http://schemas.openxmlformats.org/officeDocument/2006/relationships/hyperlink" Target="http://www.vfpgoldenruleproject.org/" TargetMode="Externa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SC_4349 3 sails up with Skip and Helen waving.jpg"/>
          <p:cNvPicPr>
            <a:picLocks noChangeAspect="1"/>
          </p:cNvPicPr>
          <p:nvPr/>
        </p:nvPicPr>
        <p:blipFill>
          <a:blip r:embed="rId1" cstate="screen"/>
          <a:stretch>
            <a:fillRect/>
          </a:stretch>
        </p:blipFill>
        <p:spPr>
          <a:xfrm>
            <a:off x="685800" y="0"/>
            <a:ext cx="7543800" cy="6822839"/>
          </a:xfrm>
          <a:prstGeom prst="rect">
            <a:avLst/>
          </a:prstGeom>
          <a:ln>
            <a:noFill/>
          </a:ln>
          <a:effectLst>
            <a:softEdge rad="112500"/>
          </a:effectLst>
        </p:spPr>
      </p:pic>
      <p:graphicFrame>
        <p:nvGraphicFramePr>
          <p:cNvPr id="2050" name="Object 2"/>
          <p:cNvGraphicFramePr>
            <a:graphicFrameLocks noChangeAspect="1"/>
          </p:cNvGraphicFramePr>
          <p:nvPr/>
        </p:nvGraphicFramePr>
        <p:xfrm>
          <a:off x="0" y="5943600"/>
          <a:ext cx="3089275" cy="685800"/>
        </p:xfrm>
        <a:graphic>
          <a:graphicData uri="http://schemas.openxmlformats.org/presentationml/2006/ole">
            <mc:AlternateContent xmlns:mc="http://schemas.openxmlformats.org/markup-compatibility/2006">
              <mc:Choice xmlns:v="urn:schemas-microsoft-com:vml" Requires="v">
                <p:oleObj spid="_x0000_s1025" name="Packager Shell Object" showAsIcon="1" r:id="rId2" imgW="2305050" imgH="504825" progId="Package">
                  <p:embed/>
                </p:oleObj>
              </mc:Choice>
              <mc:Fallback>
                <p:oleObj name="Packager Shell Object" showAsIcon="1" r:id="rId2" imgW="2305050" imgH="504825" progId="Package">
                  <p:embed/>
                  <p:pic>
                    <p:nvPicPr>
                      <p:cNvPr id="0" name="Picture 1024"/>
                      <p:cNvPicPr>
                        <a:picLocks noChangeAspect="1"/>
                      </p:cNvPicPr>
                      <p:nvPr/>
                    </p:nvPicPr>
                    <p:blipFill>
                      <a:blip r:embed="rId3"/>
                      <a:stretch>
                        <a:fillRect/>
                      </a:stretch>
                    </p:blipFill>
                    <p:spPr>
                      <a:xfrm>
                        <a:off x="0" y="5943600"/>
                        <a:ext cx="3089275" cy="685800"/>
                      </a:xfrm>
                      <a:prstGeom prst="rect">
                        <a:avLst/>
                      </a:prstGeom>
                      <a:noFill/>
                      <a:ln w="9525">
                        <a:noFill/>
                      </a:ln>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off they went…</a:t>
            </a:r>
            <a:endParaRPr lang="en-US" dirty="0"/>
          </a:p>
        </p:txBody>
      </p:sp>
      <p:pic>
        <p:nvPicPr>
          <p:cNvPr id="4" name="Content Placeholder 3" descr="golden_rule_peck_and_willoughby_1958.jpg"/>
          <p:cNvPicPr>
            <a:picLocks noGrp="1" noChangeAspect="1"/>
          </p:cNvPicPr>
          <p:nvPr>
            <p:ph idx="1"/>
          </p:nvPr>
        </p:nvPicPr>
        <p:blipFill>
          <a:blip r:embed="rId1" cstate="screen"/>
          <a:stretch>
            <a:fillRect/>
          </a:stretch>
        </p:blipFill>
        <p:spPr>
          <a:xfrm>
            <a:off x="2848244" y="1600200"/>
            <a:ext cx="3447511" cy="45259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p:spPr>
        <p:txBody>
          <a:bodyPr>
            <a:normAutofit fontScale="90000"/>
          </a:bodyPr>
          <a:lstStyle/>
          <a:p>
            <a:r>
              <a:rPr lang="en-US" dirty="0" smtClean="0"/>
              <a:t>Sailing from California thru Hawaii to Marshall Islands</a:t>
            </a:r>
            <a:endParaRPr lang="en-US" dirty="0"/>
          </a:p>
        </p:txBody>
      </p:sp>
      <p:sp>
        <p:nvSpPr>
          <p:cNvPr id="5" name="Content Placeholder 4"/>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28414" y="1524000"/>
            <a:ext cx="9172414" cy="5305612"/>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1905000" y="228600"/>
            <a:ext cx="4876800" cy="63500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838200" y="609600"/>
            <a:ext cx="7772400" cy="54102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1828800" y="5715000"/>
            <a:ext cx="5486400" cy="1143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b="1" dirty="0" smtClean="0">
                <a:hlinkClick r:id="rId1"/>
              </a:rPr>
              <a:t>"WE SAIL AGAIN FOR BOMB-TEST AREA WED. JUNE 4TH AT NOON -- ALOHA!"</a:t>
            </a:r>
            <a:br>
              <a:rPr lang="en-US" sz="1400" b="1" dirty="0" smtClean="0">
                <a:hlinkClick r:id="rId1"/>
              </a:rPr>
            </a:br>
            <a:r>
              <a:rPr lang="en-US" sz="1400" b="1" dirty="0" smtClean="0"/>
              <a:t>Crew, left to right: Capt. Albert S. Bigelow, Orion Sherwood, William Huntington, and George Willoughby</a:t>
            </a:r>
            <a:br>
              <a:rPr lang="en-US" sz="1400" b="1" dirty="0" smtClean="0"/>
            </a:br>
            <a:r>
              <a:rPr lang="en-US" sz="1400" b="1" dirty="0" smtClean="0"/>
              <a:t>Photo courtesy of </a:t>
            </a:r>
            <a:r>
              <a:rPr lang="en-US" sz="1400" b="1" dirty="0" smtClean="0">
                <a:hlinkClick r:id="rId2"/>
              </a:rPr>
              <a:t>Jessica (Reynolds) Renshaw</a:t>
            </a:r>
            <a:endParaRPr lang="en-US" sz="1400" dirty="0"/>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19225" y="609600"/>
            <a:ext cx="6305550" cy="4862513"/>
          </a:xfrm>
          <a:prstGeom prst="rect">
            <a:avLst/>
          </a:prstGeom>
          <a:noFill/>
          <a:ln>
            <a:noFill/>
          </a:ln>
        </p:spPr>
      </p:pic>
      <p:sp>
        <p:nvSpPr>
          <p:cNvPr id="4" name="Title 3"/>
          <p:cNvSpPr>
            <a:spLocks noGrp="1"/>
          </p:cNvSpPr>
          <p:nvPr>
            <p:ph type="title" idx="4294967295"/>
          </p:nvPr>
        </p:nvSpPr>
        <p:spPr>
          <a:xfrm>
            <a:off x="228600" y="2057400"/>
            <a:ext cx="8229600" cy="2590800"/>
          </a:xfrm>
        </p:spPr>
        <p:txBody>
          <a:bodyPr>
            <a:normAutofit/>
          </a:bodyPr>
          <a:lstStyle/>
          <a:p>
            <a:r>
              <a:rPr lang="en-US" b="1" dirty="0" smtClean="0">
                <a:solidFill>
                  <a:srgbClr val="C00000"/>
                </a:solidFill>
                <a:effectLst>
                  <a:innerShdw blurRad="114300">
                    <a:schemeClr val="bg1"/>
                  </a:innerShdw>
                </a:effectLst>
              </a:rPr>
              <a:t>Arrested &amp; Sentenced to 60 days in Jail</a:t>
            </a:r>
            <a:endParaRPr lang="en-US" b="1" dirty="0">
              <a:solidFill>
                <a:srgbClr val="C00000"/>
              </a:solidFill>
              <a:effectLst>
                <a:innerShdw blurRad="114300">
                  <a:schemeClr val="bg1"/>
                </a:inn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lstStyle/>
          <a:p>
            <a:r>
              <a:rPr lang="en-US" dirty="0" smtClean="0"/>
              <a:t>Anti-Nuclear Protests in Honolulu</a:t>
            </a:r>
            <a:endParaRPr lang="en-US" dirty="0"/>
          </a:p>
        </p:txBody>
      </p:sp>
      <p:pic>
        <p:nvPicPr>
          <p:cNvPr id="14" name="Picture 13" descr="golden_rule_sign_carrying_Jun_1958.jpg"/>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533400" y="1066800"/>
            <a:ext cx="8191992" cy="553599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008313" cy="1708150"/>
          </a:xfrm>
        </p:spPr>
        <p:txBody>
          <a:bodyPr>
            <a:normAutofit fontScale="90000"/>
          </a:bodyPr>
          <a:lstStyle/>
          <a:p>
            <a:r>
              <a:rPr lang="en-US" dirty="0"/>
              <a:t>Phoenix was built in Hiroshima, Japan &amp; sailed around the world by the Reynolds Family of 4 and their Japanese </a:t>
            </a:r>
            <a:r>
              <a:rPr lang="en-US" dirty="0" smtClean="0"/>
              <a:t>boat builder</a:t>
            </a:r>
            <a:endParaRPr lang="en-US" dirty="0"/>
          </a:p>
        </p:txBody>
      </p:sp>
      <p:sp>
        <p:nvSpPr>
          <p:cNvPr id="6" name="Text Placeholder 5"/>
          <p:cNvSpPr>
            <a:spLocks noGrp="1"/>
          </p:cNvSpPr>
          <p:nvPr>
            <p:ph type="body" sz="half" idx="2"/>
          </p:nvPr>
        </p:nvSpPr>
        <p:spPr>
          <a:xfrm>
            <a:off x="457200" y="1905000"/>
            <a:ext cx="3008313" cy="4221163"/>
          </a:xfrm>
        </p:spPr>
        <p:txBody>
          <a:bodyPr/>
          <a:lstStyle/>
          <a:p>
            <a:endParaRPr lang="en-US" dirty="0" smtClean="0"/>
          </a:p>
          <a:p>
            <a:r>
              <a:rPr lang="en-US" dirty="0" smtClean="0"/>
              <a:t> </a:t>
            </a:r>
            <a:endParaRPr lang="en-US" dirty="0"/>
          </a:p>
          <a:p>
            <a:endParaRPr lang="en-US" dirty="0" smtClean="0"/>
          </a:p>
          <a:p>
            <a:endParaRPr lang="en-US" dirty="0"/>
          </a:p>
          <a:p>
            <a:endParaRPr lang="en-US" dirty="0" smtClean="0"/>
          </a:p>
          <a:p>
            <a:r>
              <a:rPr lang="en-US" dirty="0" err="1" smtClean="0"/>
              <a:t>Miichi</a:t>
            </a:r>
            <a:r>
              <a:rPr lang="en-US" dirty="0" smtClean="0"/>
              <a:t> </a:t>
            </a:r>
            <a:r>
              <a:rPr lang="en-US" dirty="0"/>
              <a:t>(Nick) </a:t>
            </a:r>
            <a:r>
              <a:rPr lang="en-US" dirty="0" err="1"/>
              <a:t>Mikami</a:t>
            </a:r>
            <a:r>
              <a:rPr lang="en-US" dirty="0"/>
              <a:t>, Dr.  Earle Reynolds, Jessica Reynolds, Barbara Reynolds, Ted Reynolds</a:t>
            </a:r>
            <a:endParaRPr lang="en-US" dirty="0"/>
          </a:p>
        </p:txBody>
      </p:sp>
      <p:pic>
        <p:nvPicPr>
          <p:cNvPr id="7" name="Content Placeholder 6"/>
          <p:cNvPicPr>
            <a:picLocks noGrp="1"/>
          </p:cNvPicPr>
          <p:nvPr>
            <p:ph idx="1"/>
          </p:nvPr>
        </p:nvPicPr>
        <p:blipFill>
          <a:blip r:embed="rId1" cstate="screen">
            <a:extLst>
              <a:ext uri="{28A0092B-C50C-407E-A947-70E740481C1C}">
                <a14:useLocalDpi xmlns:a14="http://schemas.microsoft.com/office/drawing/2010/main" val="0"/>
              </a:ext>
            </a:extLst>
          </a:blip>
          <a:srcRect t="7061" b="7061"/>
          <a:stretch>
            <a:fillRect/>
          </a:stretch>
        </p:blipFill>
        <p:spPr bwMode="auto">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descr="E:\Pictures Golden Rule\2010 Before Reconstruction\Golden Rule before being beached at Badgleys.JPG"/>
          <p:cNvPicPr>
            <a:picLocks noChangeAspect="1" noChangeArrowheads="1"/>
          </p:cNvPicPr>
          <p:nvPr/>
        </p:nvPicPr>
        <p:blipFill>
          <a:blip r:embed="rId1" cstate="print"/>
          <a:srcRect l="20984" t="20313" r="37565" b="35860"/>
          <a:stretch>
            <a:fillRect/>
          </a:stretch>
        </p:blipFill>
        <p:spPr bwMode="auto">
          <a:xfrm>
            <a:off x="331343" y="304800"/>
            <a:ext cx="8355457" cy="5859093"/>
          </a:xfrm>
          <a:prstGeom prst="rect">
            <a:avLst/>
          </a:prstGeom>
          <a:noFill/>
        </p:spPr>
      </p:pic>
      <p:sp>
        <p:nvSpPr>
          <p:cNvPr id="5" name="Title 1"/>
          <p:cNvSpPr txBox="1"/>
          <p:nvPr/>
        </p:nvSpPr>
        <p:spPr>
          <a:xfrm>
            <a:off x="609600" y="0"/>
            <a:ext cx="8229600" cy="1143000"/>
          </a:xfrm>
          <a:prstGeom prst="rect">
            <a:avLst/>
          </a:prstGeom>
          <a:solidFill>
            <a:schemeClr val="bg1"/>
          </a:solidFill>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Golden Rule Found in 2010 in Humboldt Bay, Eureka, California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0" y="533400"/>
            <a:ext cx="9166602" cy="54864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86200"/>
            <a:ext cx="9144000" cy="2584450"/>
          </a:xfrm>
          <a:prstGeom prst="rect">
            <a:avLst/>
          </a:prstGeom>
          <a:noFill/>
        </p:spPr>
        <p:txBody>
          <a:bodyPr wrap="square" rtlCol="0">
            <a:spAutoFit/>
          </a:bodyPr>
          <a:lstStyle/>
          <a:p>
            <a:pPr algn="ctr"/>
            <a:r>
              <a:rPr lang="en-US" dirty="0" smtClean="0"/>
              <a:t>February 2018</a:t>
            </a:r>
            <a:endParaRPr lang="en-US" dirty="0" smtClean="0"/>
          </a:p>
          <a:p>
            <a:pPr algn="ctr"/>
            <a:r>
              <a:rPr lang="en-US" dirty="0" smtClean="0"/>
              <a:t>Hawaii</a:t>
            </a:r>
            <a:endParaRPr lang="en-US" dirty="0" smtClean="0"/>
          </a:p>
          <a:p>
            <a:pPr algn="ctr"/>
            <a:endParaRPr lang="en-US" dirty="0" smtClean="0"/>
          </a:p>
          <a:p>
            <a:pPr algn="ctr"/>
            <a:r>
              <a:rPr lang="en-US" dirty="0" smtClean="0"/>
              <a:t>Gerry Condon</a:t>
            </a:r>
            <a:endParaRPr lang="en-US" dirty="0" smtClean="0"/>
          </a:p>
          <a:p>
            <a:pPr algn="ctr"/>
            <a:r>
              <a:rPr lang="en-US" dirty="0" smtClean="0"/>
              <a:t>President, VFP </a:t>
            </a:r>
            <a:r>
              <a:rPr lang="en-US" i="1" dirty="0" smtClean="0"/>
              <a:t>Golden Rule Project</a:t>
            </a:r>
            <a:endParaRPr lang="en-US" i="1" dirty="0" smtClean="0"/>
          </a:p>
          <a:p>
            <a:pPr algn="ctr"/>
            <a:r>
              <a:rPr lang="en-US" i="1" dirty="0" smtClean="0"/>
              <a:t>President, Veterans For Peace</a:t>
            </a:r>
            <a:endParaRPr lang="en-US" i="1" dirty="0" smtClean="0"/>
          </a:p>
          <a:p>
            <a:pPr algn="ctr"/>
            <a:r>
              <a:rPr lang="en-US" i="1" dirty="0" smtClean="0"/>
              <a:t>Gerry@veteransforpeace.org</a:t>
            </a:r>
            <a:endParaRPr lang="en-US" i="1" dirty="0" smtClean="0"/>
          </a:p>
          <a:p>
            <a:pPr algn="ctr"/>
            <a:r>
              <a:rPr lang="en-US" i="1" dirty="0" smtClean="0"/>
              <a:t>206-499-1220</a:t>
            </a:r>
            <a:endParaRPr lang="en-US" i="1" dirty="0" smtClean="0"/>
          </a:p>
          <a:p>
            <a:pPr algn="ctr"/>
            <a:endParaRPr lang="en-US" i="1" dirty="0" smtClean="0"/>
          </a:p>
        </p:txBody>
      </p:sp>
      <p:pic>
        <p:nvPicPr>
          <p:cNvPr id="3" name="Picture 2" descr="Skip Golden Rule under sail 006 Cropped.jpg"/>
          <p:cNvPicPr>
            <a:picLocks noChangeAspect="1"/>
          </p:cNvPicPr>
          <p:nvPr/>
        </p:nvPicPr>
        <p:blipFill>
          <a:blip r:embed="rId1" cstate="screen"/>
          <a:stretch>
            <a:fillRect/>
          </a:stretch>
        </p:blipFill>
        <p:spPr>
          <a:xfrm>
            <a:off x="381000" y="1887220"/>
            <a:ext cx="2715697" cy="3082978"/>
          </a:xfrm>
          <a:prstGeom prst="rect">
            <a:avLst/>
          </a:prstGeom>
        </p:spPr>
      </p:pic>
      <p:sp>
        <p:nvSpPr>
          <p:cNvPr id="4" name="TextBox 3"/>
          <p:cNvSpPr txBox="1"/>
          <p:nvPr/>
        </p:nvSpPr>
        <p:spPr>
          <a:xfrm>
            <a:off x="4469130" y="2635885"/>
            <a:ext cx="4191000" cy="2862322"/>
          </a:xfrm>
          <a:prstGeom prst="rect">
            <a:avLst/>
          </a:prstGeom>
          <a:noFill/>
        </p:spPr>
        <p:txBody>
          <a:bodyPr wrap="square" rtlCol="0">
            <a:spAutoFit/>
          </a:bodyPr>
          <a:lstStyle/>
          <a:p>
            <a:pPr algn="r"/>
            <a:r>
              <a:rPr lang="en-US" b="1" dirty="0" smtClean="0"/>
              <a:t>Veterans For Peace </a:t>
            </a:r>
            <a:endParaRPr lang="en-US" b="1" dirty="0" smtClean="0"/>
          </a:p>
          <a:p>
            <a:pPr algn="r"/>
            <a:r>
              <a:rPr lang="en-US" b="1" dirty="0" smtClean="0"/>
              <a:t>Golden Rule Project</a:t>
            </a:r>
            <a:endParaRPr lang="en-US" b="1" dirty="0" smtClean="0"/>
          </a:p>
          <a:p>
            <a:pPr algn="r"/>
            <a:r>
              <a:rPr lang="en-US" dirty="0" smtClean="0">
                <a:hlinkClick r:id="rId2"/>
              </a:rPr>
              <a:t>www.vfpgoldenruleproject.org</a:t>
            </a:r>
            <a:endParaRPr lang="en-US" dirty="0" smtClean="0"/>
          </a:p>
          <a:p>
            <a:pPr algn="r"/>
            <a:endParaRPr lang="en-US" dirty="0" smtClean="0"/>
          </a:p>
          <a:p>
            <a:pPr algn="r"/>
            <a:r>
              <a:rPr lang="en-US" dirty="0" smtClean="0">
                <a:hlinkClick r:id="rId3"/>
              </a:rPr>
              <a:t>vfpgoldenruleproject@gmail.com</a:t>
            </a:r>
            <a:endParaRPr lang="en-US" dirty="0" smtClean="0"/>
          </a:p>
          <a:p>
            <a:pPr algn="r"/>
            <a:r>
              <a:rPr lang="en-US" dirty="0" smtClean="0"/>
              <a:t>(206) 992-6364, (314) 725-6005</a:t>
            </a:r>
            <a:endParaRPr lang="en-US" dirty="0" smtClean="0"/>
          </a:p>
          <a:p>
            <a:pPr algn="ctr"/>
            <a:endParaRPr lang="en-US" dirty="0" smtClean="0"/>
          </a:p>
          <a:p>
            <a:pPr algn="r"/>
            <a:r>
              <a:rPr lang="nn-NO" dirty="0" smtClean="0"/>
              <a:t>VFP Golden Rule Project</a:t>
            </a:r>
            <a:endParaRPr lang="nn-NO" dirty="0" smtClean="0"/>
          </a:p>
          <a:p>
            <a:pPr algn="r"/>
            <a:r>
              <a:rPr lang="nn-NO" dirty="0" smtClean="0"/>
              <a:t>P.O. Box 87</a:t>
            </a:r>
            <a:br>
              <a:rPr lang="nn-NO" dirty="0" smtClean="0"/>
            </a:br>
            <a:r>
              <a:rPr lang="nn-NO" dirty="0" smtClean="0"/>
              <a:t>Samoa, CA 95564</a:t>
            </a:r>
            <a:endParaRPr lang="en-US" dirty="0"/>
          </a:p>
        </p:txBody>
      </p:sp>
      <p:sp>
        <p:nvSpPr>
          <p:cNvPr id="5" name="TextBox 4"/>
          <p:cNvSpPr txBox="1"/>
          <p:nvPr/>
        </p:nvSpPr>
        <p:spPr>
          <a:xfrm>
            <a:off x="381000" y="228600"/>
            <a:ext cx="8385810" cy="1568450"/>
          </a:xfrm>
          <a:prstGeom prst="rect">
            <a:avLst/>
          </a:prstGeom>
          <a:noFill/>
        </p:spPr>
        <p:txBody>
          <a:bodyPr wrap="square" rtlCol="0">
            <a:spAutoFit/>
          </a:bodyPr>
          <a:lstStyle/>
          <a:p>
            <a:pPr algn="ctr"/>
            <a:r>
              <a:rPr lang="en-US" sz="2400" i="1" dirty="0" smtClean="0"/>
              <a:t>The Golden Rule:</a:t>
            </a:r>
            <a:br>
              <a:rPr lang="en-US" sz="2400" i="1" dirty="0" smtClean="0"/>
            </a:br>
            <a:r>
              <a:rPr lang="en-US" sz="2400" i="1" dirty="0" smtClean="0"/>
              <a:t>Do Unto Others as you would have others do unto you</a:t>
            </a:r>
            <a:endParaRPr lang="en-US" sz="2400" i="1" dirty="0" smtClean="0"/>
          </a:p>
          <a:p>
            <a:pPr algn="ctr"/>
            <a:r>
              <a:rPr lang="en-US" sz="2400" i="1" dirty="0" smtClean="0"/>
              <a:t>Don't  do unto others as you would not have them do unto you!</a:t>
            </a:r>
            <a:endParaRPr lang="en-US" sz="2400" i="1" dirty="0" smtClean="0"/>
          </a:p>
          <a:p>
            <a:pPr algn="ctr"/>
            <a:r>
              <a:rPr lang="en-US" sz="2400" i="1" dirty="0" smtClean="0"/>
              <a:t>Golden Rule Sails Again for a Nuclear Free Future!</a:t>
            </a:r>
            <a:endParaRPr lang="en-US" sz="24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of The Golden Rule</a:t>
            </a:r>
            <a:endParaRPr lang="en-US" dirty="0"/>
          </a:p>
        </p:txBody>
      </p:sp>
      <p:pic>
        <p:nvPicPr>
          <p:cNvPr id="4" name="Content Placeholder 3"/>
          <p:cNvPicPr>
            <a:picLocks noGrp="1"/>
          </p:cNvPicPr>
          <p:nvPr>
            <p:ph idx="1"/>
          </p:nvPr>
        </p:nvPicPr>
        <p:blipFill>
          <a:blip r:embed="rId1" cstate="screen">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cstate="screen"/>
          <a:srcRect/>
          <a:stretch>
            <a:fillRect/>
          </a:stretch>
        </p:blip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Restoring the inside of The Golden Rule</a:t>
            </a:r>
            <a:endParaRPr lang="en-US" dirty="0"/>
          </a:p>
        </p:txBody>
      </p:sp>
      <p:pic>
        <p:nvPicPr>
          <p:cNvPr id="4" name="Content Placeholder 3"/>
          <p:cNvPicPr>
            <a:picLocks noGrp="1"/>
          </p:cNvPicPr>
          <p:nvPr>
            <p:ph idx="1"/>
          </p:nvPr>
        </p:nvPicPr>
        <p:blipFill>
          <a:blip r:embed="rId1" cstate="screen">
            <a:extLst>
              <a:ext uri="{28A0092B-C50C-407E-A947-70E740481C1C}">
                <a14:useLocalDpi xmlns:a14="http://schemas.microsoft.com/office/drawing/2010/main" val="0"/>
              </a:ext>
            </a:extLst>
          </a:blip>
          <a:srcRect/>
          <a:stretch>
            <a:fillRect/>
          </a:stretch>
        </p:blipFill>
        <p:spPr bwMode="auto">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by Veterans for Peace</a:t>
            </a:r>
            <a:endParaRPr lang="en-US" dirty="0"/>
          </a:p>
        </p:txBody>
      </p:sp>
      <p:sp>
        <p:nvSpPr>
          <p:cNvPr id="3" name="Content Placeholder 2"/>
          <p:cNvSpPr>
            <a:spLocks noGrp="1"/>
          </p:cNvSpPr>
          <p:nvPr>
            <p:ph idx="1"/>
          </p:nvPr>
        </p:nvSpPr>
        <p:spPr/>
        <p:txBody>
          <a:bodyPr>
            <a:normAutofit/>
          </a:bodyPr>
          <a:lstStyle/>
          <a:p>
            <a:endParaRPr lang="en-US" dirty="0">
              <a:solidFill>
                <a:srgbClr val="535353"/>
              </a:solidFill>
              <a:latin typeface="Helvetica"/>
            </a:endParaRPr>
          </a:p>
          <a:p>
            <a:pPr marL="0" indent="0">
              <a:buNone/>
            </a:pPr>
            <a:endParaRPr lang="en-US" dirty="0">
              <a:solidFill>
                <a:srgbClr val="535353"/>
              </a:solidFill>
              <a:latin typeface="Helvetica"/>
            </a:endParaRPr>
          </a:p>
        </p:txBody>
      </p:sp>
      <p:pic>
        <p:nvPicPr>
          <p:cNvPr id="4" name="Picture 3"/>
          <p:cNvPicPr/>
          <p:nvPr/>
        </p:nvPicPr>
        <p:blipFill>
          <a:blip r:embed="rId1" cstate="screen">
            <a:extLst>
              <a:ext uri="{28A0092B-C50C-407E-A947-70E740481C1C}">
                <a14:useLocalDpi xmlns:a14="http://schemas.microsoft.com/office/drawing/2010/main" val="0"/>
              </a:ext>
            </a:extLst>
          </a:blip>
          <a:srcRect/>
          <a:stretch>
            <a:fillRect/>
          </a:stretch>
        </p:blipFill>
        <p:spPr bwMode="auto">
          <a:xfrm>
            <a:off x="-1930400" y="-1447800"/>
            <a:ext cx="13004800" cy="97536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Launch!</a:t>
            </a:r>
            <a:br>
              <a:rPr lang="en-US" dirty="0" smtClean="0"/>
            </a:br>
            <a:r>
              <a:rPr lang="en-US" dirty="0" smtClean="0"/>
              <a:t>June 20, 2015</a:t>
            </a:r>
            <a:endParaRPr lang="en-US" dirty="0"/>
          </a:p>
        </p:txBody>
      </p:sp>
      <p:pic>
        <p:nvPicPr>
          <p:cNvPr id="4" name="Content Placeholder 3" descr="Skip launch of gr 6-20-15 012.JPG"/>
          <p:cNvPicPr>
            <a:picLocks noGrp="1" noChangeAspect="1"/>
          </p:cNvPicPr>
          <p:nvPr>
            <p:ph idx="1"/>
          </p:nvPr>
        </p:nvPicPr>
        <p:blipFill>
          <a:blip r:embed="rId1" cstate="screen"/>
          <a:srcRect/>
          <a:stretch>
            <a:fillRect/>
          </a:stretch>
        </p:blipFill>
        <p:spPr>
          <a:xfrm>
            <a:off x="1143000" y="1676400"/>
            <a:ext cx="7010400" cy="47244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Arrival in San Diego</a:t>
            </a:r>
            <a:endParaRPr lang="en-US" dirty="0"/>
          </a:p>
        </p:txBody>
      </p:sp>
      <p:sp>
        <p:nvSpPr>
          <p:cNvPr id="5" name="Content Placeholder 4"/>
          <p:cNvSpPr>
            <a:spLocks noGrp="1"/>
          </p:cNvSpPr>
          <p:nvPr>
            <p:ph idx="1"/>
          </p:nvPr>
        </p:nvSpPr>
        <p:spPr>
          <a:xfrm>
            <a:off x="457200" y="990600"/>
            <a:ext cx="8229600" cy="1219200"/>
          </a:xfrm>
        </p:spPr>
        <p:txBody>
          <a:bodyPr>
            <a:normAutofit/>
          </a:bodyPr>
          <a:lstStyle/>
          <a:p>
            <a:pPr marL="0" indent="0">
              <a:spcBef>
                <a:spcPts val="0"/>
              </a:spcBef>
              <a:buNone/>
            </a:pPr>
            <a:r>
              <a:rPr lang="en-US" sz="2400" dirty="0" smtClean="0"/>
              <a:t>At least 3 TV stations, 1 radio station, and 1 newspaper covered our arrival!  We were met by VFP members and supporters and </a:t>
            </a:r>
            <a:r>
              <a:rPr lang="en-US" sz="2400" i="1" dirty="0" smtClean="0"/>
              <a:t>Golden Rule</a:t>
            </a:r>
            <a:r>
              <a:rPr lang="en-US" sz="2400" dirty="0" smtClean="0"/>
              <a:t> was the “sparkle” in the VFP National Convention!</a:t>
            </a:r>
            <a:endParaRPr lang="en-US" sz="2400" dirty="0"/>
          </a:p>
        </p:txBody>
      </p:sp>
      <p:pic>
        <p:nvPicPr>
          <p:cNvPr id="6" name="Picture 5" descr="IMG_20150802_161026_676.jpg"/>
          <p:cNvPicPr>
            <a:picLocks noChangeAspect="1"/>
          </p:cNvPicPr>
          <p:nvPr/>
        </p:nvPicPr>
        <p:blipFill>
          <a:blip r:embed="rId1" cstate="screen"/>
          <a:stretch>
            <a:fillRect/>
          </a:stretch>
        </p:blipFill>
        <p:spPr>
          <a:xfrm>
            <a:off x="1676400" y="2286000"/>
            <a:ext cx="5638800" cy="42291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639762"/>
          </a:xfrm>
        </p:spPr>
        <p:txBody>
          <a:bodyPr>
            <a:normAutofit fontScale="90000"/>
          </a:bodyPr>
          <a:lstStyle/>
          <a:p>
            <a:r>
              <a:rPr lang="en-US" dirty="0" smtClean="0"/>
              <a:t>2016 Voyage</a:t>
            </a:r>
            <a:endParaRPr lang="en-US" dirty="0"/>
          </a:p>
        </p:txBody>
      </p:sp>
      <p:graphicFrame>
        <p:nvGraphicFramePr>
          <p:cNvPr id="1026" name="Object 2"/>
          <p:cNvGraphicFramePr>
            <a:graphicFrameLocks noChangeAspect="1"/>
          </p:cNvGraphicFramePr>
          <p:nvPr/>
        </p:nvGraphicFramePr>
        <p:xfrm>
          <a:off x="0" y="5943600"/>
          <a:ext cx="3089275" cy="685800"/>
        </p:xfrm>
        <a:graphic>
          <a:graphicData uri="http://schemas.openxmlformats.org/presentationml/2006/ole">
            <mc:AlternateContent xmlns:mc="http://schemas.openxmlformats.org/markup-compatibility/2006">
              <mc:Choice xmlns:v="urn:schemas-microsoft-com:vml" Requires="v">
                <p:oleObj spid="_x0000_s2049" name="Package" showAsIcon="1" r:id="rId1" imgW="2305050" imgH="504825" progId="Package">
                  <p:embed/>
                </p:oleObj>
              </mc:Choice>
              <mc:Fallback>
                <p:oleObj name="Package" showAsIcon="1" r:id="rId1" imgW="2305050" imgH="504825" progId="Package">
                  <p:embed/>
                  <p:pic>
                    <p:nvPicPr>
                      <p:cNvPr id="0" name="Picture 2048"/>
                      <p:cNvPicPr>
                        <a:picLocks noChangeAspect="1"/>
                      </p:cNvPicPr>
                      <p:nvPr/>
                    </p:nvPicPr>
                    <p:blipFill>
                      <a:blip r:embed="rId2"/>
                      <a:stretch>
                        <a:fillRect/>
                      </a:stretch>
                    </p:blipFill>
                    <p:spPr>
                      <a:xfrm>
                        <a:off x="0" y="5943600"/>
                        <a:ext cx="3089275" cy="685800"/>
                      </a:xfrm>
                      <a:prstGeom prst="rect">
                        <a:avLst/>
                      </a:prstGeom>
                      <a:noFill/>
                      <a:ln w="9525">
                        <a:noFill/>
                      </a:ln>
                    </p:spPr>
                  </p:pic>
                </p:oleObj>
              </mc:Fallback>
            </mc:AlternateContent>
          </a:graphicData>
        </a:graphic>
      </p:graphicFrame>
      <p:pic>
        <p:nvPicPr>
          <p:cNvPr id="5" name="Content Placeholder 4"/>
          <p:cNvPicPr>
            <a:picLocks noGrp="1"/>
          </p:cNvPicPr>
          <p:nvPr>
            <p:ph idx="1"/>
          </p:nvPr>
        </p:nvPicPr>
        <p:blipFill>
          <a:blip r:embed="rId3" cstate="screen"/>
          <a:srcRect/>
          <a:stretch>
            <a:fillRect/>
          </a:stretch>
        </p:blipFill>
        <p:spPr bwMode="auto">
          <a:xfrm>
            <a:off x="304800" y="762000"/>
            <a:ext cx="3505200" cy="5638800"/>
          </a:xfrm>
          <a:prstGeom prst="rect">
            <a:avLst/>
          </a:prstGeom>
          <a:noFill/>
          <a:ln w="9525">
            <a:noFill/>
            <a:miter lim="800000"/>
            <a:headEnd/>
            <a:tailEnd/>
          </a:ln>
        </p:spPr>
      </p:pic>
      <p:sp>
        <p:nvSpPr>
          <p:cNvPr id="6" name="TextBox 5"/>
          <p:cNvSpPr txBox="1"/>
          <p:nvPr/>
        </p:nvSpPr>
        <p:spPr>
          <a:xfrm>
            <a:off x="3886200" y="838200"/>
            <a:ext cx="5029200" cy="5478423"/>
          </a:xfrm>
          <a:prstGeom prst="rect">
            <a:avLst/>
          </a:prstGeom>
          <a:noFill/>
        </p:spPr>
        <p:txBody>
          <a:bodyPr wrap="square" rtlCol="0">
            <a:spAutoFit/>
          </a:bodyPr>
          <a:lstStyle/>
          <a:p>
            <a:r>
              <a:rPr lang="en-US" dirty="0" smtClean="0"/>
              <a:t>Nonviolent Direct Action</a:t>
            </a:r>
            <a:endParaRPr lang="en-US" dirty="0" smtClean="0"/>
          </a:p>
          <a:p>
            <a:pPr lvl="1"/>
            <a:r>
              <a:rPr lang="en-US" dirty="0" smtClean="0"/>
              <a:t>Indian Island Munitions Transfer Station</a:t>
            </a:r>
            <a:endParaRPr lang="en-US" dirty="0" smtClean="0"/>
          </a:p>
          <a:p>
            <a:pPr lvl="1"/>
            <a:r>
              <a:rPr lang="en-US" dirty="0" smtClean="0"/>
              <a:t>Fleet Week: Portland, Seattle</a:t>
            </a:r>
            <a:endParaRPr lang="en-US" dirty="0" smtClean="0"/>
          </a:p>
          <a:p>
            <a:pPr lvl="1"/>
            <a:r>
              <a:rPr lang="en-US" dirty="0" smtClean="0"/>
              <a:t>Boats By Bangor</a:t>
            </a:r>
            <a:endParaRPr lang="en-US" dirty="0" smtClean="0"/>
          </a:p>
          <a:p>
            <a:r>
              <a:rPr lang="en-US" dirty="0" smtClean="0"/>
              <a:t>Inspiring the Choir: 25 Educational Events</a:t>
            </a:r>
            <a:endParaRPr lang="en-US" dirty="0" smtClean="0"/>
          </a:p>
          <a:p>
            <a:pPr lvl="1"/>
            <a:r>
              <a:rPr lang="en-US" sz="1200" dirty="0" smtClean="0"/>
              <a:t>Portland (2)	Hood River</a:t>
            </a:r>
            <a:endParaRPr lang="en-US" sz="1200" dirty="0" smtClean="0"/>
          </a:p>
          <a:p>
            <a:pPr lvl="1"/>
            <a:r>
              <a:rPr lang="en-US" sz="1200" dirty="0" smtClean="0"/>
              <a:t>Stevenson	Vancouver, WA</a:t>
            </a:r>
            <a:endParaRPr lang="en-US" sz="1200" dirty="0" smtClean="0"/>
          </a:p>
          <a:p>
            <a:pPr lvl="1"/>
            <a:r>
              <a:rPr lang="en-US" sz="1200" dirty="0" smtClean="0"/>
              <a:t>Port Townsend	Seattle (5)</a:t>
            </a:r>
            <a:endParaRPr lang="en-US" sz="1200" dirty="0" smtClean="0"/>
          </a:p>
          <a:p>
            <a:pPr lvl="1"/>
            <a:r>
              <a:rPr lang="en-US" sz="1200" dirty="0" smtClean="0"/>
              <a:t>Kirkland	Kenmore</a:t>
            </a:r>
            <a:endParaRPr lang="en-US" sz="1200" dirty="0" smtClean="0"/>
          </a:p>
          <a:p>
            <a:pPr lvl="1"/>
            <a:r>
              <a:rPr lang="en-US" sz="1200" dirty="0" smtClean="0"/>
              <a:t>Bainbridge Island	Poulsbo</a:t>
            </a:r>
            <a:endParaRPr lang="en-US" sz="1200" dirty="0" smtClean="0"/>
          </a:p>
          <a:p>
            <a:pPr lvl="1"/>
            <a:r>
              <a:rPr lang="en-US" sz="1200" dirty="0" smtClean="0"/>
              <a:t>Olympia	</a:t>
            </a:r>
            <a:r>
              <a:rPr lang="en-US" sz="1200" dirty="0" err="1" smtClean="0"/>
              <a:t>Seabeck</a:t>
            </a:r>
            <a:endParaRPr lang="en-US" sz="1200" dirty="0" smtClean="0"/>
          </a:p>
          <a:p>
            <a:pPr lvl="1"/>
            <a:r>
              <a:rPr lang="en-US" sz="1200" dirty="0" smtClean="0"/>
              <a:t>Ground Zero Center 	Coupeville</a:t>
            </a:r>
            <a:endParaRPr lang="en-US" sz="1200" dirty="0" smtClean="0"/>
          </a:p>
          <a:p>
            <a:pPr lvl="1"/>
            <a:r>
              <a:rPr lang="en-US" sz="1200" dirty="0" smtClean="0"/>
              <a:t>Bellingham	Friday Harbor</a:t>
            </a:r>
            <a:endParaRPr lang="en-US" sz="1200" dirty="0" smtClean="0"/>
          </a:p>
          <a:p>
            <a:pPr lvl="1"/>
            <a:r>
              <a:rPr lang="en-US" sz="1200" dirty="0" smtClean="0"/>
              <a:t>Victoria, BC (2)	Astoria</a:t>
            </a:r>
            <a:endParaRPr lang="en-US" sz="1200" dirty="0" smtClean="0"/>
          </a:p>
          <a:p>
            <a:pPr lvl="1"/>
            <a:r>
              <a:rPr lang="en-US" sz="1200" dirty="0" smtClean="0"/>
              <a:t>Newport</a:t>
            </a:r>
            <a:endParaRPr lang="en-US" sz="1200" dirty="0" smtClean="0"/>
          </a:p>
          <a:p>
            <a:r>
              <a:rPr lang="en-US" dirty="0" smtClean="0"/>
              <a:t>Beyond the Choir: </a:t>
            </a:r>
            <a:endParaRPr lang="en-US" dirty="0" smtClean="0"/>
          </a:p>
          <a:p>
            <a:pPr lvl="1"/>
            <a:r>
              <a:rPr lang="en-US" dirty="0" smtClean="0"/>
              <a:t>4 Wooden Boat Shows</a:t>
            </a:r>
            <a:endParaRPr lang="en-US" dirty="0" smtClean="0"/>
          </a:p>
          <a:p>
            <a:pPr lvl="2"/>
            <a:r>
              <a:rPr lang="en-US" sz="1600" dirty="0" smtClean="0"/>
              <a:t>Seattle, Vancouver BC, Victoria BC, Port Townsend</a:t>
            </a:r>
            <a:endParaRPr lang="en-US" sz="1600" dirty="0" smtClean="0"/>
          </a:p>
          <a:p>
            <a:pPr lvl="1"/>
            <a:r>
              <a:rPr lang="en-US" dirty="0" smtClean="0"/>
              <a:t>Indigenous Canoe Journey</a:t>
            </a:r>
            <a:endParaRPr lang="en-US" dirty="0" smtClean="0"/>
          </a:p>
          <a:p>
            <a:pPr lvl="1"/>
            <a:r>
              <a:rPr lang="en-US" dirty="0" smtClean="0"/>
              <a:t>Boat Tours and Sailing</a:t>
            </a:r>
            <a:endParaRPr lang="en-US" dirty="0" smtClean="0"/>
          </a:p>
          <a:p>
            <a:pPr lvl="1"/>
            <a:r>
              <a:rPr lang="en-US" dirty="0" smtClean="0"/>
              <a:t>Flyers at public events – Rose Festival , </a:t>
            </a:r>
            <a:r>
              <a:rPr lang="en-US" dirty="0" err="1" smtClean="0"/>
              <a:t>Seafair</a:t>
            </a:r>
            <a:r>
              <a:rPr lang="en-US" dirty="0" smtClean="0"/>
              <a:t>, From Hiroshima </a:t>
            </a:r>
            <a:r>
              <a:rPr lang="en-US" smtClean="0"/>
              <a:t>to Hope</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935162"/>
          </a:xfrm>
        </p:spPr>
        <p:txBody>
          <a:bodyPr>
            <a:normAutofit fontScale="90000"/>
          </a:bodyPr>
          <a:lstStyle/>
          <a:p>
            <a:r>
              <a:rPr lang="en-US" dirty="0" smtClean="0"/>
              <a:t>Boats by Bangor</a:t>
            </a:r>
            <a:br>
              <a:rPr lang="en-US" dirty="0" smtClean="0"/>
            </a:br>
            <a:br>
              <a:rPr lang="en-US" sz="2200" dirty="0" smtClean="0"/>
            </a:br>
            <a:r>
              <a:rPr lang="en-US" sz="2200" dirty="0" smtClean="0"/>
              <a:t>Eight Trident Nuclear Submarines home-ported just 25 miles from Seattle</a:t>
            </a:r>
            <a:br>
              <a:rPr lang="en-US" sz="2200" dirty="0" smtClean="0"/>
            </a:br>
            <a:r>
              <a:rPr lang="en-US" sz="2200" dirty="0" smtClean="0"/>
              <a:t>Each carries enough bombs to bring nuclear winter and kill all life on earth</a:t>
            </a:r>
            <a:br>
              <a:rPr lang="en-US" sz="2200" dirty="0" smtClean="0"/>
            </a:br>
            <a:br>
              <a:rPr lang="en-US" sz="2200" dirty="0" smtClean="0"/>
            </a:br>
            <a:r>
              <a:rPr lang="en-US" sz="2200" dirty="0" smtClean="0"/>
              <a:t>The Bangor base on Hood Canal has the largest stockpile of nuclear weapons in the US</a:t>
            </a:r>
            <a:br>
              <a:rPr lang="en-US" sz="2200" dirty="0" smtClean="0"/>
            </a:br>
            <a:endParaRPr lang="en-US" sz="2200" dirty="0"/>
          </a:p>
        </p:txBody>
      </p:sp>
      <p:pic>
        <p:nvPicPr>
          <p:cNvPr id="4" name="Content Placeholder 3" descr="F:\Pictures Golden Rule\2016-08-09 Boats by Bangor\GZ Photo 2 Leonard.jpg"/>
          <p:cNvPicPr>
            <a:picLocks noGrp="1"/>
          </p:cNvPicPr>
          <p:nvPr>
            <p:ph idx="1"/>
          </p:nvPr>
        </p:nvPicPr>
        <p:blipFill>
          <a:blip r:embed="rId1" cstate="screen"/>
          <a:srcRect/>
          <a:stretch>
            <a:fillRect/>
          </a:stretch>
        </p:blipFill>
        <p:spPr bwMode="auto">
          <a:xfrm>
            <a:off x="1066800" y="2286000"/>
            <a:ext cx="71628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Beyond The Choir</a:t>
            </a:r>
            <a:endParaRPr lang="en-US" dirty="0"/>
          </a:p>
        </p:txBody>
      </p:sp>
      <p:pic>
        <p:nvPicPr>
          <p:cNvPr id="4" name="Content Placeholder 3" descr="DSC03815.JPG"/>
          <p:cNvPicPr>
            <a:picLocks noGrp="1" noChangeAspect="1"/>
          </p:cNvPicPr>
          <p:nvPr>
            <p:ph idx="1"/>
          </p:nvPr>
        </p:nvPicPr>
        <p:blipFill>
          <a:blip r:embed="rId1" cstate="screen"/>
          <a:stretch>
            <a:fillRect/>
          </a:stretch>
        </p:blipFill>
        <p:spPr>
          <a:xfrm>
            <a:off x="381000" y="1143000"/>
            <a:ext cx="2289357" cy="1524000"/>
          </a:xfrm>
        </p:spPr>
      </p:pic>
      <p:pic>
        <p:nvPicPr>
          <p:cNvPr id="6" name="Picture 2"/>
          <p:cNvPicPr>
            <a:picLocks noChangeAspect="1" noChangeArrowheads="1"/>
          </p:cNvPicPr>
          <p:nvPr/>
        </p:nvPicPr>
        <p:blipFill>
          <a:blip r:embed="rId2" cstate="screen"/>
          <a:srcRect/>
          <a:stretch>
            <a:fillRect/>
          </a:stretch>
        </p:blipFill>
        <p:spPr bwMode="auto">
          <a:xfrm>
            <a:off x="381000" y="3094315"/>
            <a:ext cx="2302933" cy="1295400"/>
          </a:xfrm>
          <a:prstGeom prst="rect">
            <a:avLst/>
          </a:prstGeom>
          <a:noFill/>
          <a:ln w="9525">
            <a:noFill/>
            <a:miter lim="800000"/>
            <a:headEnd/>
            <a:tailEnd/>
          </a:ln>
          <a:effectLst/>
        </p:spPr>
      </p:pic>
      <p:sp>
        <p:nvSpPr>
          <p:cNvPr id="5" name="TextBox 4"/>
          <p:cNvSpPr txBox="1"/>
          <p:nvPr/>
        </p:nvSpPr>
        <p:spPr>
          <a:xfrm>
            <a:off x="381000" y="2726769"/>
            <a:ext cx="2286000" cy="307777"/>
          </a:xfrm>
          <a:prstGeom prst="rect">
            <a:avLst/>
          </a:prstGeom>
          <a:noFill/>
        </p:spPr>
        <p:txBody>
          <a:bodyPr wrap="square" rtlCol="0">
            <a:spAutoFit/>
          </a:bodyPr>
          <a:lstStyle/>
          <a:p>
            <a:pPr algn="ctr"/>
            <a:r>
              <a:rPr lang="en-US" sz="1400" dirty="0" smtClean="0"/>
              <a:t>Local Governments</a:t>
            </a:r>
            <a:endParaRPr lang="en-US" sz="1400" dirty="0"/>
          </a:p>
        </p:txBody>
      </p:sp>
      <p:sp>
        <p:nvSpPr>
          <p:cNvPr id="7" name="TextBox 6"/>
          <p:cNvSpPr txBox="1"/>
          <p:nvPr/>
        </p:nvSpPr>
        <p:spPr>
          <a:xfrm>
            <a:off x="381000" y="4449484"/>
            <a:ext cx="1760547" cy="307777"/>
          </a:xfrm>
          <a:prstGeom prst="rect">
            <a:avLst/>
          </a:prstGeom>
          <a:noFill/>
        </p:spPr>
        <p:txBody>
          <a:bodyPr wrap="none" rtlCol="0">
            <a:spAutoFit/>
          </a:bodyPr>
          <a:lstStyle/>
          <a:p>
            <a:r>
              <a:rPr lang="en-US" sz="1400" dirty="0" smtClean="0"/>
              <a:t>Boat Tours, Go Sailing</a:t>
            </a:r>
            <a:endParaRPr lang="en-US" sz="1400" dirty="0"/>
          </a:p>
        </p:txBody>
      </p:sp>
      <p:pic>
        <p:nvPicPr>
          <p:cNvPr id="8" name="Picture 7" descr="F:\Pictures Golden Rule\Slide Show\0727 161121_HDR.jpg"/>
          <p:cNvPicPr/>
          <p:nvPr/>
        </p:nvPicPr>
        <p:blipFill>
          <a:blip r:embed="rId3" cstate="screen"/>
          <a:srcRect/>
          <a:stretch>
            <a:fillRect/>
          </a:stretch>
        </p:blipFill>
        <p:spPr bwMode="auto">
          <a:xfrm>
            <a:off x="4038600" y="1143000"/>
            <a:ext cx="4705985" cy="2112010"/>
          </a:xfrm>
          <a:prstGeom prst="rect">
            <a:avLst/>
          </a:prstGeom>
          <a:noFill/>
          <a:ln w="9525">
            <a:noFill/>
            <a:miter lim="800000"/>
            <a:headEnd/>
            <a:tailEnd/>
          </a:ln>
        </p:spPr>
      </p:pic>
      <p:sp>
        <p:nvSpPr>
          <p:cNvPr id="9" name="TextBox 8"/>
          <p:cNvSpPr txBox="1"/>
          <p:nvPr/>
        </p:nvSpPr>
        <p:spPr>
          <a:xfrm>
            <a:off x="4663491" y="3367696"/>
            <a:ext cx="3456203" cy="369332"/>
          </a:xfrm>
          <a:prstGeom prst="rect">
            <a:avLst/>
          </a:prstGeom>
          <a:noFill/>
        </p:spPr>
        <p:txBody>
          <a:bodyPr wrap="none" rtlCol="0">
            <a:spAutoFit/>
          </a:bodyPr>
          <a:lstStyle/>
          <a:p>
            <a:r>
              <a:rPr lang="en-US" dirty="0" smtClean="0"/>
              <a:t>Indigenous Canoe Journey Support</a:t>
            </a:r>
            <a:endParaRPr lang="en-US" dirty="0"/>
          </a:p>
        </p:txBody>
      </p:sp>
      <p:pic>
        <p:nvPicPr>
          <p:cNvPr id="10" name="Content Placeholder 4" descr="F:\Pictures Golden Rule\Slide Show\0806 161916.jpg"/>
          <p:cNvPicPr/>
          <p:nvPr/>
        </p:nvPicPr>
        <p:blipFill>
          <a:blip r:embed="rId4" cstate="screen"/>
          <a:srcRect/>
          <a:stretch>
            <a:fillRect/>
          </a:stretch>
        </p:blipFill>
        <p:spPr bwMode="auto">
          <a:xfrm>
            <a:off x="381000" y="4817030"/>
            <a:ext cx="2514600" cy="1447800"/>
          </a:xfrm>
          <a:prstGeom prst="rect">
            <a:avLst/>
          </a:prstGeom>
          <a:noFill/>
          <a:ln w="9525">
            <a:noFill/>
            <a:miter lim="800000"/>
            <a:headEnd/>
            <a:tailEnd/>
          </a:ln>
        </p:spPr>
      </p:pic>
      <p:sp>
        <p:nvSpPr>
          <p:cNvPr id="11" name="TextBox 10"/>
          <p:cNvSpPr txBox="1"/>
          <p:nvPr/>
        </p:nvSpPr>
        <p:spPr>
          <a:xfrm>
            <a:off x="381000" y="6324600"/>
            <a:ext cx="2048574" cy="307777"/>
          </a:xfrm>
          <a:prstGeom prst="rect">
            <a:avLst/>
          </a:prstGeom>
          <a:noFill/>
        </p:spPr>
        <p:txBody>
          <a:bodyPr wrap="none" rtlCol="0">
            <a:spAutoFit/>
          </a:bodyPr>
          <a:lstStyle/>
          <a:p>
            <a:r>
              <a:rPr lang="en-US" sz="1400" dirty="0" smtClean="0"/>
              <a:t>Participate in local events</a:t>
            </a:r>
            <a:endParaRPr lang="en-US" sz="1400" dirty="0"/>
          </a:p>
        </p:txBody>
      </p:sp>
      <p:pic>
        <p:nvPicPr>
          <p:cNvPr id="12" name="Content Placeholder 3" descr="0911161615.jpg"/>
          <p:cNvPicPr>
            <a:picLocks noChangeAspect="1"/>
          </p:cNvPicPr>
          <p:nvPr/>
        </p:nvPicPr>
        <p:blipFill>
          <a:blip r:embed="rId5" cstate="screen"/>
          <a:srcRect/>
          <a:stretch>
            <a:fillRect/>
          </a:stretch>
        </p:blipFill>
        <p:spPr>
          <a:xfrm>
            <a:off x="3962400" y="3962400"/>
            <a:ext cx="5019040" cy="1981200"/>
          </a:xfrm>
          <a:prstGeom prst="rect">
            <a:avLst/>
          </a:prstGeom>
        </p:spPr>
      </p:pic>
      <p:sp>
        <p:nvSpPr>
          <p:cNvPr id="13" name="TextBox 12"/>
          <p:cNvSpPr txBox="1"/>
          <p:nvPr/>
        </p:nvSpPr>
        <p:spPr>
          <a:xfrm>
            <a:off x="4800600" y="6096000"/>
            <a:ext cx="3121047" cy="369332"/>
          </a:xfrm>
          <a:prstGeom prst="rect">
            <a:avLst/>
          </a:prstGeom>
          <a:noFill/>
        </p:spPr>
        <p:txBody>
          <a:bodyPr wrap="none" rtlCol="0">
            <a:spAutoFit/>
          </a:bodyPr>
          <a:lstStyle/>
          <a:p>
            <a:r>
              <a:rPr lang="en-US" dirty="0" smtClean="0"/>
              <a:t>Wooden Boat Shows and Races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1" cstate="print"/>
          <a:srcRect l="43500" t="18889" r="24500" b="7333"/>
          <a:stretch>
            <a:fillRect/>
          </a:stretch>
        </p:blipFill>
        <p:spPr bwMode="auto">
          <a:xfrm>
            <a:off x="3522345" y="147955"/>
            <a:ext cx="4876800" cy="6324600"/>
          </a:xfrm>
          <a:prstGeom prst="rect">
            <a:avLst/>
          </a:prstGeom>
          <a:noFill/>
          <a:ln w="9525">
            <a:noFill/>
            <a:miter lim="800000"/>
            <a:headEnd/>
            <a:tailEnd/>
          </a:ln>
        </p:spPr>
      </p:pic>
      <p:sp>
        <p:nvSpPr>
          <p:cNvPr id="2" name="Text Box 1"/>
          <p:cNvSpPr txBox="1"/>
          <p:nvPr/>
        </p:nvSpPr>
        <p:spPr>
          <a:xfrm>
            <a:off x="191135" y="433705"/>
            <a:ext cx="3472815" cy="368300"/>
          </a:xfrm>
          <a:prstGeom prst="rect">
            <a:avLst/>
          </a:prstGeom>
          <a:noFill/>
        </p:spPr>
        <p:txBody>
          <a:bodyPr wrap="square" rtlCol="0">
            <a:spAutoFit/>
          </a:bodyPr>
          <a:p>
            <a:r>
              <a:rPr lang="en-US" b="1"/>
              <a:t>2017 Voyage: California Coast</a:t>
            </a:r>
            <a:endParaRPr lang="en-US"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FP logo.png"/>
          <p:cNvPicPr>
            <a:picLocks noChangeAspect="1"/>
          </p:cNvPicPr>
          <p:nvPr/>
        </p:nvPicPr>
        <p:blipFill>
          <a:blip r:embed="rId1" cstate="print"/>
          <a:stretch>
            <a:fillRect/>
          </a:stretch>
        </p:blipFill>
        <p:spPr>
          <a:xfrm>
            <a:off x="455295" y="357505"/>
            <a:ext cx="2095500" cy="1504950"/>
          </a:xfrm>
          <a:prstGeom prst="rect">
            <a:avLst/>
          </a:prstGeom>
        </p:spPr>
      </p:pic>
      <p:sp>
        <p:nvSpPr>
          <p:cNvPr id="4" name="TextBox 3"/>
          <p:cNvSpPr txBox="1"/>
          <p:nvPr/>
        </p:nvSpPr>
        <p:spPr>
          <a:xfrm>
            <a:off x="309880" y="1552575"/>
            <a:ext cx="8523605" cy="5785485"/>
          </a:xfrm>
          <a:prstGeom prst="rect">
            <a:avLst/>
          </a:prstGeom>
          <a:noFill/>
        </p:spPr>
        <p:txBody>
          <a:bodyPr wrap="square" rtlCol="0">
            <a:spAutoFit/>
          </a:bodyPr>
          <a:lstStyle/>
          <a:p>
            <a:pPr algn="ctr"/>
            <a:r>
              <a:rPr lang="en-US" sz="3200" b="1" dirty="0" smtClean="0"/>
              <a:t>The Golden Rule is a Project of </a:t>
            </a:r>
            <a:br>
              <a:rPr lang="en-US" sz="3200" b="1" dirty="0" smtClean="0"/>
            </a:br>
            <a:r>
              <a:rPr lang="en-US" sz="3200" b="1" dirty="0" smtClean="0"/>
              <a:t>Veterans For Peace</a:t>
            </a:r>
            <a:endParaRPr lang="en-US" sz="3200" b="1" dirty="0" smtClean="0"/>
          </a:p>
          <a:p>
            <a:pPr algn="ctr"/>
            <a:endParaRPr lang="en-US" sz="3200" b="1" dirty="0" smtClean="0"/>
          </a:p>
          <a:p>
            <a:pPr marL="457200" indent="-457200" algn="l">
              <a:buFont typeface="Arial" panose="020B0604020202020204" pitchFamily="34" charset="0"/>
              <a:buChar char="•"/>
            </a:pPr>
            <a:r>
              <a:rPr lang="en-US" sz="3200" b="1" dirty="0" smtClean="0"/>
              <a:t>Over 100 chapters, 10 international chapter</a:t>
            </a:r>
            <a:endParaRPr lang="en-US" sz="3200" b="1" dirty="0" smtClean="0"/>
          </a:p>
          <a:p>
            <a:pPr marL="457200" indent="-457200" algn="l">
              <a:buFont typeface="Arial" panose="020B0604020202020204" pitchFamily="34" charset="0"/>
              <a:buChar char="•"/>
            </a:pPr>
            <a:r>
              <a:rPr lang="en-US" sz="3200" b="1" dirty="0" smtClean="0"/>
              <a:t>Over 2500 members</a:t>
            </a:r>
            <a:endParaRPr lang="en-US" sz="3200" b="1" dirty="0" smtClean="0"/>
          </a:p>
          <a:p>
            <a:pPr marL="457200" indent="-457200" algn="l">
              <a:buFont typeface="Arial" panose="020B0604020202020204" pitchFamily="34" charset="0"/>
              <a:buChar char="•"/>
            </a:pPr>
            <a:endParaRPr lang="en-US" sz="3200" b="1" dirty="0" smtClean="0"/>
          </a:p>
          <a:p>
            <a:pPr algn="ctr"/>
            <a:r>
              <a:rPr lang="en-US" sz="3200" b="1" dirty="0" smtClean="0">
                <a:sym typeface="+mn-ea"/>
              </a:rPr>
              <a:t>We aim to advance </a:t>
            </a:r>
            <a:br>
              <a:rPr lang="en-US" sz="3200" b="1" dirty="0" smtClean="0">
                <a:sym typeface="+mn-ea"/>
              </a:rPr>
            </a:br>
            <a:r>
              <a:rPr lang="en-US" sz="3200" b="1" dirty="0" smtClean="0">
                <a:sym typeface="+mn-ea"/>
              </a:rPr>
              <a:t>Veterans For Peace opposition to nuclear weapons and war, and to do so in a dramatic fashion. </a:t>
            </a:r>
            <a:endParaRPr lang="en-US" sz="3200" b="1" dirty="0" smtClean="0"/>
          </a:p>
          <a:p>
            <a:pPr algn="ctr"/>
            <a:endParaRPr lang="en-US" sz="3200" b="1" dirty="0" smtClean="0"/>
          </a:p>
          <a:p>
            <a:endParaRPr lang="en-US" dirty="0"/>
          </a:p>
        </p:txBody>
      </p:sp>
      <p:pic>
        <p:nvPicPr>
          <p:cNvPr id="5" name="Picture 4" descr="Back of boat.jpg"/>
          <p:cNvPicPr>
            <a:picLocks noChangeAspect="1"/>
          </p:cNvPicPr>
          <p:nvPr/>
        </p:nvPicPr>
        <p:blipFill>
          <a:blip r:embed="rId2" cstate="print"/>
          <a:stretch>
            <a:fillRect/>
          </a:stretch>
        </p:blipFill>
        <p:spPr>
          <a:xfrm>
            <a:off x="6315075" y="457200"/>
            <a:ext cx="2247900" cy="109537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Peace Action Camp</a:t>
            </a:r>
            <a:endParaRPr lang="en-US" dirty="0"/>
          </a:p>
        </p:txBody>
      </p:sp>
      <p:sp>
        <p:nvSpPr>
          <p:cNvPr id="4" name="TextBox 3"/>
          <p:cNvSpPr txBox="1"/>
          <p:nvPr/>
        </p:nvSpPr>
        <p:spPr>
          <a:xfrm>
            <a:off x="609600" y="1219200"/>
            <a:ext cx="7848600" cy="2061210"/>
          </a:xfrm>
          <a:prstGeom prst="rect">
            <a:avLst/>
          </a:prstGeom>
          <a:noFill/>
        </p:spPr>
        <p:txBody>
          <a:bodyPr wrap="square" rtlCol="0">
            <a:spAutoFit/>
          </a:bodyPr>
          <a:lstStyle/>
          <a:p>
            <a:pPr algn="just"/>
            <a:r>
              <a:rPr lang="en-US" sz="3200" dirty="0" smtClean="0"/>
              <a:t>A chance for veterans, youth, women and others to join together to learn to sail, learn the principles of non-violent direct action, and learn about nuclear issues today.  </a:t>
            </a:r>
            <a:endParaRPr lang="en-US" dirty="0"/>
          </a:p>
        </p:txBody>
      </p:sp>
      <p:pic>
        <p:nvPicPr>
          <p:cNvPr id="6" name="Content Placeholder 5" descr="0621171503b Gerry John Andrea Dan Pete Dominic Hassan Bob ready to sail"/>
          <p:cNvPicPr>
            <a:picLocks noChangeAspect="1"/>
          </p:cNvPicPr>
          <p:nvPr>
            <p:ph idx="1"/>
          </p:nvPr>
        </p:nvPicPr>
        <p:blipFill>
          <a:blip r:embed="rId1"/>
          <a:stretch>
            <a:fillRect/>
          </a:stretch>
        </p:blipFill>
        <p:spPr>
          <a:xfrm>
            <a:off x="1158875" y="3280410"/>
            <a:ext cx="6750050" cy="355219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The Phoenix and The Golden Rule Reunite</a:t>
            </a:r>
            <a:endParaRPr lang="en-US" dirty="0"/>
          </a:p>
        </p:txBody>
      </p:sp>
      <p:pic>
        <p:nvPicPr>
          <p:cNvPr id="4" name="Content Placeholder 3" descr="0708170932a.jpg"/>
          <p:cNvPicPr>
            <a:picLocks noGrp="1" noChangeAspect="1"/>
          </p:cNvPicPr>
          <p:nvPr>
            <p:ph idx="1"/>
          </p:nvPr>
        </p:nvPicPr>
        <p:blipFill>
          <a:blip r:embed="rId1" cstate="print"/>
          <a:stretch>
            <a:fillRect/>
          </a:stretch>
        </p:blipFill>
        <p:spPr>
          <a:xfrm>
            <a:off x="548922" y="1600200"/>
            <a:ext cx="8046156"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a:xfrm>
            <a:off x="457200" y="80010"/>
            <a:ext cx="8229600" cy="663575"/>
          </a:xfrm>
        </p:spPr>
        <p:txBody>
          <a:bodyPr>
            <a:noAutofit/>
          </a:bodyPr>
          <a:p>
            <a:r>
              <a:rPr lang="en-US" sz="3200"/>
              <a:t>Fleet Week, San Diego</a:t>
            </a:r>
            <a:br>
              <a:rPr lang="en-US" sz="3200"/>
            </a:br>
            <a:r>
              <a:rPr lang="en-US" sz="3200"/>
              <a:t>Navy salutes the Golden Rule</a:t>
            </a:r>
            <a:endParaRPr lang="en-US" sz="3200"/>
          </a:p>
        </p:txBody>
      </p:sp>
      <p:pic>
        <p:nvPicPr>
          <p:cNvPr id="56" name="Picture 0" descr="2017-10-14 Fleet Fleece Week San Diego - Canadian Navy salutes the Golden Rule.jpg"/>
          <p:cNvPicPr>
            <a:picLocks noChangeAspect="1"/>
          </p:cNvPicPr>
          <p:nvPr>
            <p:ph idx="1"/>
          </p:nvPr>
        </p:nvPicPr>
        <p:blipFill>
          <a:blip r:embed="rId1" cstate="print">
            <a:lum bright="12000"/>
          </a:blip>
          <a:srcRect r="-112" b="8984"/>
          <a:stretch>
            <a:fillRect/>
          </a:stretch>
        </p:blipFill>
        <p:spPr>
          <a:xfrm>
            <a:off x="-27305" y="850900"/>
            <a:ext cx="9198610" cy="6034405"/>
          </a:xfrm>
          <a:prstGeom prst="rect">
            <a:avLst/>
          </a:prstGeom>
        </p:spPr>
      </p:pic>
      <p:sp>
        <p:nvSpPr>
          <p:cNvPr id="31" name="Text Box 31"/>
          <p:cNvSpPr txBox="1"/>
          <p:nvPr/>
        </p:nvSpPr>
        <p:spPr>
          <a:xfrm>
            <a:off x="5857875" y="6517640"/>
            <a:ext cx="3232150" cy="258445"/>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bodyPr>
          <a:lstStyle/>
          <a:p>
            <a:pPr algn="r">
              <a:lnSpc>
                <a:spcPct val="108000"/>
              </a:lnSpc>
              <a:spcAft>
                <a:spcPts val="800"/>
              </a:spcAft>
            </a:pPr>
            <a:r>
              <a:rPr lang="en-US" altLang="zh-CN" sz="1400" kern="100">
                <a:ln w="22225">
                  <a:solidFill>
                    <a:schemeClr val="accent2"/>
                  </a:solidFill>
                  <a:prstDash val="solid"/>
                </a:ln>
                <a:solidFill>
                  <a:schemeClr val="accent2">
                    <a:lumMod val="40000"/>
                    <a:lumOff val="60000"/>
                  </a:schemeClr>
                </a:solidFill>
                <a:effectLst/>
                <a:latin typeface="Calibri" panose="020F0502020204030204"/>
                <a:ea typeface="Calibri" panose="020F0502020204030204"/>
                <a:cs typeface="Times New Roman" panose="02020603050405020304"/>
                <a:sym typeface="Times New Roman" panose="02020603050405020304"/>
              </a:rPr>
              <a:t>Photo: Chris Stone, Times of San Diego</a:t>
            </a:r>
            <a:endParaRPr lang="en-US" altLang="zh-CN" sz="1400" kern="100">
              <a:ln w="22225">
                <a:solidFill>
                  <a:schemeClr val="accent2"/>
                </a:solidFill>
                <a:prstDash val="solid"/>
              </a:ln>
              <a:solidFill>
                <a:schemeClr val="accent2">
                  <a:lumMod val="40000"/>
                  <a:lumOff val="60000"/>
                </a:schemeClr>
              </a:solidFill>
              <a:effectLst/>
              <a:latin typeface="Calibri" panose="020F0502020204030204"/>
              <a:ea typeface="Calibri" panose="020F0502020204030204"/>
              <a:cs typeface="Times New Roman" panose="02020603050405020304"/>
              <a:sym typeface="Times New Roman" panose="020206030504050203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88645" y="250984"/>
            <a:ext cx="7886700" cy="698659"/>
          </a:xfrm>
        </p:spPr>
        <p:txBody>
          <a:bodyPr>
            <a:normAutofit fontScale="90000"/>
          </a:bodyPr>
          <a:p>
            <a:pPr algn="ctr"/>
            <a:r>
              <a:rPr lang="en-US"/>
              <a:t>2018-2021 Overall Sailing Plan</a:t>
            </a:r>
            <a:endParaRPr lang="en-US"/>
          </a:p>
        </p:txBody>
      </p:sp>
      <p:pic>
        <p:nvPicPr>
          <p:cNvPr id="4" name="Picture 1"/>
          <p:cNvPicPr>
            <a:picLocks noChangeAspect="1"/>
          </p:cNvPicPr>
          <p:nvPr>
            <p:ph idx="1"/>
          </p:nvPr>
        </p:nvPicPr>
        <p:blipFill>
          <a:blip r:embed="rId1"/>
          <a:srcRect l="14879" t="19065" r="19838" b="19065"/>
          <a:stretch>
            <a:fillRect/>
          </a:stretch>
        </p:blipFill>
        <p:spPr>
          <a:xfrm>
            <a:off x="207010" y="975360"/>
            <a:ext cx="8895080" cy="5001895"/>
          </a:xfrm>
          <a:prstGeom prst="rect">
            <a:avLst/>
          </a:prstGeom>
          <a:noFill/>
          <a:ln w="9525">
            <a:noFill/>
          </a:ln>
        </p:spPr>
      </p:pic>
      <p:cxnSp>
        <p:nvCxnSpPr>
          <p:cNvPr id="5" name="Straight Arrow Connector 4"/>
          <p:cNvCxnSpPr/>
          <p:nvPr/>
        </p:nvCxnSpPr>
        <p:spPr>
          <a:xfrm flipH="1">
            <a:off x="6324600" y="2209800"/>
            <a:ext cx="22098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572000" y="3048000"/>
            <a:ext cx="1752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124200" y="3581400"/>
            <a:ext cx="1447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3" idx="1"/>
          </p:cNvCxnSpPr>
          <p:nvPr/>
        </p:nvCxnSpPr>
        <p:spPr>
          <a:xfrm flipH="1" flipV="1">
            <a:off x="2082165" y="2708910"/>
            <a:ext cx="965835" cy="79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790700" y="1889443"/>
            <a:ext cx="161925" cy="419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20" idx="3"/>
          </p:cNvCxnSpPr>
          <p:nvPr/>
        </p:nvCxnSpPr>
        <p:spPr>
          <a:xfrm flipH="1" flipV="1">
            <a:off x="1706880" y="2332990"/>
            <a:ext cx="381000" cy="409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82165" y="1944688"/>
            <a:ext cx="238125"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259648" y="2171383"/>
            <a:ext cx="95250" cy="85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62200" y="1524000"/>
            <a:ext cx="6248400"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 Box 6"/>
          <p:cNvSpPr txBox="1"/>
          <p:nvPr/>
        </p:nvSpPr>
        <p:spPr>
          <a:xfrm>
            <a:off x="5877322" y="2887107"/>
            <a:ext cx="447199" cy="320516"/>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r"/>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Hawaii</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18" name="Text Box 5"/>
          <p:cNvSpPr txBox="1"/>
          <p:nvPr/>
        </p:nvSpPr>
        <p:spPr>
          <a:xfrm>
            <a:off x="3636010" y="3521710"/>
            <a:ext cx="1118235" cy="22098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l" latinLnBrk="0"/>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Marshall Islands</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19" name="Text Box 4"/>
          <p:cNvSpPr txBox="1"/>
          <p:nvPr/>
        </p:nvSpPr>
        <p:spPr>
          <a:xfrm>
            <a:off x="2819876" y="3303746"/>
            <a:ext cx="815816" cy="277654"/>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l"/>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Guam</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20" name="Text Box 4"/>
          <p:cNvSpPr txBox="1"/>
          <p:nvPr/>
        </p:nvSpPr>
        <p:spPr>
          <a:xfrm>
            <a:off x="588645" y="2228215"/>
            <a:ext cx="1118235" cy="20955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r"/>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Shanghai, China</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25" name="Text Box 12"/>
          <p:cNvSpPr txBox="1"/>
          <p:nvPr/>
        </p:nvSpPr>
        <p:spPr>
          <a:xfrm>
            <a:off x="2421335" y="1276668"/>
            <a:ext cx="1104424" cy="203835"/>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l" latinLnBrk="0"/>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Vladivostok, Russia</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26" name="Text Box 11"/>
          <p:cNvSpPr txBox="1"/>
          <p:nvPr/>
        </p:nvSpPr>
        <p:spPr>
          <a:xfrm>
            <a:off x="1011159" y="1635364"/>
            <a:ext cx="972979" cy="202406"/>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p>
            <a:pPr algn="r" latinLnBrk="0"/>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Pyongyang, N Korea</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27" name="Text Box 10"/>
          <p:cNvSpPr txBox="1"/>
          <p:nvPr/>
        </p:nvSpPr>
        <p:spPr>
          <a:xfrm>
            <a:off x="1296035" y="1844040"/>
            <a:ext cx="799465" cy="19558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r" latinLnBrk="0"/>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Seoul</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28" name="Text Box 9"/>
          <p:cNvSpPr txBox="1"/>
          <p:nvPr/>
        </p:nvSpPr>
        <p:spPr>
          <a:xfrm>
            <a:off x="1701483" y="1988820"/>
            <a:ext cx="1118235" cy="22098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r"/>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Hiroshima</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29" name="Text Box 9"/>
          <p:cNvSpPr txBox="1"/>
          <p:nvPr/>
        </p:nvSpPr>
        <p:spPr>
          <a:xfrm>
            <a:off x="2030413" y="2283143"/>
            <a:ext cx="553879" cy="16383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lstStyle/>
          <a:p>
            <a:pPr algn="r"/>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Nagasaki</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sp>
        <p:nvSpPr>
          <p:cNvPr id="3" name="Text Box 9"/>
          <p:cNvSpPr txBox="1"/>
          <p:nvPr/>
        </p:nvSpPr>
        <p:spPr>
          <a:xfrm>
            <a:off x="2081848" y="2598420"/>
            <a:ext cx="1118235" cy="220980"/>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noAutofit/>
          </a:bodyPr>
          <a:p>
            <a:pPr algn="l"/>
            <a:r>
              <a:rPr lang="en-US" altLang="zh-CN" sz="790" kern="100">
                <a:latin typeface="Calibri" panose="020F0502020204030204"/>
                <a:ea typeface="SimSun" panose="02010600030101010101" pitchFamily="2" charset="-122"/>
                <a:cs typeface="Times New Roman" panose="02020603050405020304"/>
                <a:sym typeface="Times New Roman" panose="02020603050405020304"/>
              </a:rPr>
              <a:t>Okinawa</a:t>
            </a:r>
            <a:endParaRPr lang="en-US" altLang="zh-CN" sz="790" kern="100">
              <a:latin typeface="Calibri" panose="020F0502020204030204"/>
              <a:ea typeface="SimSun" panose="02010600030101010101" pitchFamily="2" charset="-122"/>
              <a:cs typeface="Times New Roman" panose="02020603050405020304"/>
              <a:sym typeface="Times New Roman" panose="02020603050405020304"/>
            </a:endParaRPr>
          </a:p>
        </p:txBody>
      </p:sp>
      <p:pic>
        <p:nvPicPr>
          <p:cNvPr id="14" name="Picture 1"/>
          <p:cNvPicPr>
            <a:picLocks noChangeAspect="1"/>
          </p:cNvPicPr>
          <p:nvPr/>
        </p:nvPicPr>
        <p:blipFill>
          <a:blip r:embed="rId2"/>
          <a:srcRect l="35701" t="28570" r="10772" b="10773"/>
          <a:stretch>
            <a:fillRect/>
          </a:stretch>
        </p:blipFill>
        <p:spPr>
          <a:xfrm>
            <a:off x="5116195" y="4091305"/>
            <a:ext cx="4073525" cy="2595245"/>
          </a:xfrm>
          <a:prstGeom prst="rect">
            <a:avLst/>
          </a:prstGeom>
          <a:noFill/>
          <a:ln w="9525">
            <a:noFill/>
          </a:ln>
        </p:spPr>
      </p:pic>
      <p:pic>
        <p:nvPicPr>
          <p:cNvPr id="34" name="Picture 1"/>
          <p:cNvPicPr>
            <a:picLocks noChangeAspect="1"/>
          </p:cNvPicPr>
          <p:nvPr/>
        </p:nvPicPr>
        <p:blipFill>
          <a:blip r:embed="rId3"/>
          <a:srcRect l="26111" t="26625" r="27767" b="15566"/>
          <a:stretch>
            <a:fillRect/>
          </a:stretch>
        </p:blipFill>
        <p:spPr>
          <a:xfrm>
            <a:off x="1562735" y="4196080"/>
            <a:ext cx="3009265" cy="212090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p:nvPr/>
        </p:nvPicPr>
        <p:blipFill>
          <a:blip r:embed="rId1">
            <a:lum bright="24000"/>
          </a:blip>
          <a:stretch>
            <a:fillRect/>
          </a:stretch>
        </p:blipFill>
        <p:spPr>
          <a:xfrm>
            <a:off x="-3175" y="8890"/>
            <a:ext cx="9164320" cy="6840220"/>
          </a:xfrm>
          <a:prstGeom prst="rect">
            <a:avLst/>
          </a:prstGeom>
          <a:noFill/>
          <a:ln w="9525">
            <a:noFill/>
          </a:ln>
        </p:spPr>
      </p:pic>
      <p:sp>
        <p:nvSpPr>
          <p:cNvPr id="2" name="Title 1"/>
          <p:cNvSpPr>
            <a:spLocks noGrp="1"/>
          </p:cNvSpPr>
          <p:nvPr>
            <p:ph type="title"/>
          </p:nvPr>
        </p:nvSpPr>
        <p:spPr>
          <a:xfrm>
            <a:off x="457200" y="274955"/>
            <a:ext cx="8229600" cy="620395"/>
          </a:xfrm>
        </p:spPr>
        <p:txBody>
          <a:bodyPr>
            <a:normAutofit fontScale="90000"/>
          </a:bodyPr>
          <a:p>
            <a:r>
              <a:rPr b="1">
                <a:latin typeface="Calibri" panose="020F0502020204030204" charset="0"/>
                <a:cs typeface="Calibri" panose="020F0502020204030204" charset="0"/>
                <a:sym typeface="+mn-ea"/>
              </a:rPr>
              <a:t>How to Get Involved </a:t>
            </a:r>
            <a:r>
              <a:rPr lang="en-US" b="1">
                <a:latin typeface="Calibri" panose="020F0502020204030204" charset="0"/>
                <a:cs typeface="Calibri" panose="020F0502020204030204" charset="0"/>
                <a:sym typeface="+mn-ea"/>
              </a:rPr>
              <a:t>with </a:t>
            </a:r>
            <a:br>
              <a:rPr lang="en-US" b="1">
                <a:latin typeface="Calibri" panose="020F0502020204030204" charset="0"/>
                <a:cs typeface="Calibri" panose="020F0502020204030204" charset="0"/>
                <a:sym typeface="+mn-ea"/>
              </a:rPr>
            </a:br>
            <a:r>
              <a:rPr lang="en-US" b="1">
                <a:latin typeface="Calibri" panose="020F0502020204030204" charset="0"/>
                <a:cs typeface="Calibri" panose="020F0502020204030204" charset="0"/>
                <a:sym typeface="+mn-ea"/>
              </a:rPr>
              <a:t>the VFP Golden Rule Project</a:t>
            </a:r>
            <a:endParaRPr lang="en-US" b="1">
              <a:latin typeface="Calibri" panose="020F0502020204030204" charset="0"/>
              <a:cs typeface="Calibri" panose="020F0502020204030204" charset="0"/>
              <a:sym typeface="+mn-ea"/>
            </a:endParaRPr>
          </a:p>
        </p:txBody>
      </p:sp>
      <p:sp>
        <p:nvSpPr>
          <p:cNvPr id="3" name="Content Placeholder 2"/>
          <p:cNvSpPr>
            <a:spLocks noGrp="1"/>
          </p:cNvSpPr>
          <p:nvPr>
            <p:ph idx="1"/>
          </p:nvPr>
        </p:nvSpPr>
        <p:spPr>
          <a:xfrm>
            <a:off x="59690" y="1146810"/>
            <a:ext cx="9104630" cy="5701665"/>
          </a:xfrm>
        </p:spPr>
        <p:txBody>
          <a:bodyPr>
            <a:normAutofit fontScale="70000"/>
          </a:bodyPr>
          <a:p>
            <a:r>
              <a:rPr lang="en-US" b="1">
                <a:ln w="1270">
                  <a:solidFill>
                    <a:srgbClr val="000000"/>
                  </a:solidFill>
                </a:ln>
                <a:solidFill>
                  <a:srgbClr val="002060"/>
                </a:solidFill>
              </a:rPr>
              <a:t>Crew</a:t>
            </a:r>
            <a:endParaRPr lang="en-US" b="1">
              <a:ln w="1270">
                <a:solidFill>
                  <a:srgbClr val="000000"/>
                </a:solidFill>
              </a:ln>
              <a:solidFill>
                <a:srgbClr val="002060"/>
              </a:solidFill>
            </a:endParaRPr>
          </a:p>
          <a:p>
            <a:r>
              <a:rPr lang="en-US" b="1">
                <a:ln w="1270">
                  <a:solidFill>
                    <a:srgbClr val="000000"/>
                  </a:solidFill>
                </a:ln>
                <a:solidFill>
                  <a:srgbClr val="002060"/>
                </a:solidFill>
              </a:rPr>
              <a:t>Organize events</a:t>
            </a:r>
            <a:endParaRPr lang="en-US" b="1">
              <a:ln w="1270">
                <a:solidFill>
                  <a:srgbClr val="000000"/>
                </a:solidFill>
              </a:ln>
              <a:solidFill>
                <a:srgbClr val="002060"/>
              </a:solidFill>
            </a:endParaRPr>
          </a:p>
          <a:p>
            <a:r>
              <a:rPr lang="en-US" b="1">
                <a:ln w="1270">
                  <a:solidFill>
                    <a:srgbClr val="000000"/>
                  </a:solidFill>
                </a:ln>
                <a:solidFill>
                  <a:srgbClr val="002060"/>
                </a:solidFill>
              </a:rPr>
              <a:t>Be a liaison with anti-nuclear or peace groups</a:t>
            </a:r>
            <a:endParaRPr lang="en-US" b="1">
              <a:ln w="1270">
                <a:solidFill>
                  <a:srgbClr val="000000"/>
                </a:solidFill>
              </a:ln>
              <a:solidFill>
                <a:srgbClr val="002060"/>
              </a:solidFill>
            </a:endParaRPr>
          </a:p>
          <a:p>
            <a:r>
              <a:rPr lang="en-US" b="1">
                <a:ln w="1270">
                  <a:solidFill>
                    <a:srgbClr val="000000"/>
                  </a:solidFill>
                </a:ln>
                <a:solidFill>
                  <a:srgbClr val="002060"/>
                </a:solidFill>
              </a:rPr>
              <a:t>Write petitions, articles, letters to the editor</a:t>
            </a:r>
            <a:endParaRPr lang="en-US" b="1">
              <a:ln w="1270">
                <a:solidFill>
                  <a:srgbClr val="000000"/>
                </a:solidFill>
              </a:ln>
              <a:solidFill>
                <a:srgbClr val="002060"/>
              </a:solidFill>
            </a:endParaRPr>
          </a:p>
          <a:p>
            <a:r>
              <a:rPr lang="en-US" b="1">
                <a:ln w="1270">
                  <a:solidFill>
                    <a:srgbClr val="000000"/>
                  </a:solidFill>
                </a:ln>
                <a:solidFill>
                  <a:srgbClr val="002060"/>
                </a:solidFill>
              </a:rPr>
              <a:t>Become a Golden Rule Ambassador (Public Speaker)</a:t>
            </a:r>
            <a:endParaRPr lang="en-US" b="1">
              <a:ln w="1270">
                <a:solidFill>
                  <a:srgbClr val="000000"/>
                </a:solidFill>
              </a:ln>
              <a:solidFill>
                <a:srgbClr val="002060"/>
              </a:solidFill>
            </a:endParaRPr>
          </a:p>
          <a:p>
            <a:r>
              <a:rPr lang="en-US" b="1">
                <a:ln w="1270">
                  <a:solidFill>
                    <a:srgbClr val="000000"/>
                  </a:solidFill>
                </a:ln>
                <a:solidFill>
                  <a:srgbClr val="002060"/>
                </a:solidFill>
              </a:rPr>
              <a:t>Photograph or Video - publicize and document</a:t>
            </a:r>
            <a:endParaRPr lang="en-US" b="1">
              <a:ln w="1270">
                <a:solidFill>
                  <a:srgbClr val="000000"/>
                </a:solidFill>
              </a:ln>
              <a:solidFill>
                <a:srgbClr val="002060"/>
              </a:solidFill>
            </a:endParaRPr>
          </a:p>
          <a:p>
            <a:r>
              <a:rPr lang="en-US" b="1">
                <a:ln w="1270">
                  <a:solidFill>
                    <a:srgbClr val="000000"/>
                  </a:solidFill>
                </a:ln>
                <a:solidFill>
                  <a:srgbClr val="002060"/>
                </a:solidFill>
              </a:rPr>
              <a:t>Design banners and posters</a:t>
            </a:r>
            <a:endParaRPr lang="en-US" b="1">
              <a:ln w="1270">
                <a:solidFill>
                  <a:srgbClr val="000000"/>
                </a:solidFill>
              </a:ln>
              <a:solidFill>
                <a:srgbClr val="002060"/>
              </a:solidFill>
            </a:endParaRPr>
          </a:p>
          <a:p>
            <a:r>
              <a:rPr lang="en-US" b="1">
                <a:ln w="1270">
                  <a:solidFill>
                    <a:srgbClr val="000000"/>
                  </a:solidFill>
                </a:ln>
                <a:solidFill>
                  <a:srgbClr val="002060"/>
                </a:solidFill>
              </a:rPr>
              <a:t>Maintain the boat</a:t>
            </a:r>
            <a:endParaRPr lang="en-US" b="1">
              <a:ln w="1270">
                <a:solidFill>
                  <a:srgbClr val="000000"/>
                </a:solidFill>
              </a:ln>
              <a:solidFill>
                <a:srgbClr val="002060"/>
              </a:solidFill>
            </a:endParaRPr>
          </a:p>
          <a:p>
            <a:r>
              <a:rPr lang="en-US" b="1">
                <a:ln w="1270">
                  <a:solidFill>
                    <a:srgbClr val="000000"/>
                  </a:solidFill>
                </a:ln>
                <a:solidFill>
                  <a:srgbClr val="002060"/>
                </a:solidFill>
              </a:rPr>
              <a:t>Provide shore support and advice</a:t>
            </a:r>
            <a:endParaRPr lang="en-US" b="1">
              <a:ln w="1270">
                <a:solidFill>
                  <a:srgbClr val="000000"/>
                </a:solidFill>
              </a:ln>
              <a:solidFill>
                <a:srgbClr val="002060"/>
              </a:solidFill>
            </a:endParaRPr>
          </a:p>
          <a:p>
            <a:r>
              <a:rPr lang="en-US" b="1">
                <a:ln w="1270">
                  <a:solidFill>
                    <a:srgbClr val="000000"/>
                  </a:solidFill>
                </a:ln>
                <a:solidFill>
                  <a:srgbClr val="002060"/>
                </a:solidFill>
              </a:rPr>
              <a:t>Help connect us with your community</a:t>
            </a:r>
            <a:endParaRPr lang="en-US" b="1">
              <a:ln w="1270">
                <a:solidFill>
                  <a:srgbClr val="000000"/>
                </a:solidFill>
              </a:ln>
              <a:solidFill>
                <a:srgbClr val="002060"/>
              </a:solidFill>
            </a:endParaRPr>
          </a:p>
          <a:p>
            <a:r>
              <a:rPr lang="en-US" b="1">
                <a:ln w="1270">
                  <a:solidFill>
                    <a:srgbClr val="000000"/>
                  </a:solidFill>
                </a:ln>
                <a:solidFill>
                  <a:srgbClr val="002060"/>
                </a:solidFill>
              </a:rPr>
              <a:t>Post to our Facebook Page</a:t>
            </a:r>
            <a:endParaRPr lang="en-US" b="1">
              <a:ln w="1270">
                <a:solidFill>
                  <a:srgbClr val="000000"/>
                </a:solidFill>
              </a:ln>
              <a:solidFill>
                <a:srgbClr val="002060"/>
              </a:solidFill>
            </a:endParaRPr>
          </a:p>
          <a:p>
            <a:r>
              <a:rPr lang="en-US" b="1">
                <a:ln w="1270">
                  <a:solidFill>
                    <a:srgbClr val="000000"/>
                  </a:solidFill>
                </a:ln>
                <a:solidFill>
                  <a:srgbClr val="002060"/>
                </a:solidFill>
              </a:rPr>
              <a:t>Write and share your Golden Rule art, music, poetry, play, or street theater</a:t>
            </a:r>
            <a:endParaRPr lang="en-US" b="1">
              <a:ln w="1270">
                <a:solidFill>
                  <a:srgbClr val="000000"/>
                </a:solidFill>
              </a:ln>
              <a:solidFill>
                <a:srgbClr val="002060"/>
              </a:solidFill>
            </a:endParaRPr>
          </a:p>
        </p:txBody>
      </p:sp>
      <p:graphicFrame>
        <p:nvGraphicFramePr>
          <p:cNvPr id="0" name="Table -1"/>
          <p:cNvGraphicFramePr/>
          <p:nvPr/>
        </p:nvGraphicFramePr>
        <p:xfrm>
          <a:off x="4572000" y="-1537970"/>
          <a:ext cx="0" cy="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en-US" b="0"/>
                    </a:p>
                  </a:txBody>
                  <a:tcPr marL="0" marR="0" marT="0" marB="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a:buNone/>
                      </a:pPr>
                      <a:endParaRPr lang="en-US"/>
                    </a:p>
                  </a:txBody>
                  <a:tcPr>
                    <a:lnL w="9525" cap="flat" cmpd="sng">
                      <a:solidFill>
                        <a:srgbClr val="000000"/>
                      </a:solidFill>
                      <a:prstDash val="solid"/>
                      <a:headEnd type="none" w="med" len="med"/>
                      <a:tailEnd type="none" w="med" len="med"/>
                    </a:lnL>
                    <a:lnR>
                      <a:noFill/>
                    </a:lnR>
                    <a:lnT>
                      <a:noFill/>
                    </a:lnT>
                    <a:lnB w="9525" cap="flat" cmpd="sng">
                      <a:solidFill>
                        <a:srgbClr val="000000"/>
                      </a:solidFill>
                      <a:prstDash val="solid"/>
                      <a:headEnd type="none" w="med" len="med"/>
                      <a:tailEnd type="none" w="med" len="med"/>
                    </a:lnB>
                    <a:lnTlToBr>
                      <a:noFill/>
                    </a:lnTlToBr>
                    <a:lnBlToTr>
                      <a:noFill/>
                    </a:lnBlToTr>
                    <a:solidFill>
                      <a:srgbClr val="FFFFFF"/>
                    </a:solidFill>
                  </a:tcPr>
                </a:tc>
              </a:tr>
              <a:tr h="0">
                <a:tc>
                  <a:txBody>
                    <a:bodyPr/>
                    <a:p>
                      <a:pPr indent="0">
                        <a:buNone/>
                      </a:pPr>
                      <a:endParaRPr lang="en-US"/>
                    </a:p>
                  </a:txBody>
                  <a:tcPr marL="0" marR="0" marT="0" marB="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p>
                  </a:txBody>
                  <a:tcPr marL="0" marR="0" marT="0" marB="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Issues Today</a:t>
            </a:r>
            <a:endParaRPr lang="en-US" dirty="0"/>
          </a:p>
        </p:txBody>
      </p:sp>
      <p:sp>
        <p:nvSpPr>
          <p:cNvPr id="3" name="Content Placeholder 2"/>
          <p:cNvSpPr>
            <a:spLocks noGrp="1"/>
          </p:cNvSpPr>
          <p:nvPr>
            <p:ph idx="1"/>
          </p:nvPr>
        </p:nvSpPr>
        <p:spPr>
          <a:xfrm>
            <a:off x="228600" y="1447800"/>
            <a:ext cx="8610600" cy="4678363"/>
          </a:xfrm>
        </p:spPr>
        <p:txBody>
          <a:bodyPr>
            <a:normAutofit/>
          </a:bodyPr>
          <a:lstStyle/>
          <a:p>
            <a:r>
              <a:rPr lang="en-US" dirty="0" smtClean="0"/>
              <a:t>Increased Threat of Nuclear War – </a:t>
            </a:r>
            <a:endParaRPr lang="en-US" dirty="0" smtClean="0"/>
          </a:p>
          <a:p>
            <a:pPr lvl="1"/>
            <a:r>
              <a:rPr lang="en-US" dirty="0" smtClean="0"/>
              <a:t>Conflicts between Nuclear States</a:t>
            </a:r>
            <a:endParaRPr lang="en-US" dirty="0" smtClean="0"/>
          </a:p>
          <a:p>
            <a:pPr lvl="1"/>
            <a:r>
              <a:rPr lang="en-US" dirty="0" smtClean="0"/>
              <a:t>New, more deadly, useable nuclear weapons</a:t>
            </a:r>
            <a:endParaRPr lang="en-US" dirty="0" smtClean="0"/>
          </a:p>
          <a:p>
            <a:r>
              <a:rPr lang="en-US" dirty="0" smtClean="0"/>
              <a:t>Nuclear Power – Meltdowns, Waste, Money</a:t>
            </a:r>
            <a:endParaRPr lang="en-US" dirty="0" smtClean="0"/>
          </a:p>
          <a:p>
            <a:r>
              <a:rPr lang="en-US" dirty="0" smtClean="0"/>
              <a:t>Uranium Mines, Mills, Transport, Processing – killing and contaminating - then and now</a:t>
            </a:r>
            <a:endParaRPr lang="en-US" dirty="0" smtClean="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3600" dirty="0" smtClean="0"/>
              <a:t>Conflicts between Nuclear-Armed States</a:t>
            </a:r>
            <a:endParaRPr lang="en-US" sz="3600" dirty="0"/>
          </a:p>
        </p:txBody>
      </p:sp>
      <p:sp>
        <p:nvSpPr>
          <p:cNvPr id="3" name="Content Placeholder 2"/>
          <p:cNvSpPr>
            <a:spLocks noGrp="1"/>
          </p:cNvSpPr>
          <p:nvPr>
            <p:ph idx="1"/>
          </p:nvPr>
        </p:nvSpPr>
        <p:spPr>
          <a:xfrm>
            <a:off x="457200" y="3352800"/>
            <a:ext cx="8229600" cy="2773363"/>
          </a:xfrm>
        </p:spPr>
        <p:txBody>
          <a:bodyPr>
            <a:normAutofit lnSpcReduction="10000"/>
          </a:bodyPr>
          <a:lstStyle/>
          <a:p>
            <a:r>
              <a:rPr lang="en-US" dirty="0" smtClean="0"/>
              <a:t>Ukraine: US, Russia</a:t>
            </a:r>
            <a:endParaRPr lang="en-US" dirty="0" smtClean="0"/>
          </a:p>
          <a:p>
            <a:r>
              <a:rPr lang="en-US" dirty="0" smtClean="0"/>
              <a:t>Syria: US, Russia</a:t>
            </a:r>
            <a:endParaRPr lang="en-US" dirty="0" smtClean="0"/>
          </a:p>
          <a:p>
            <a:r>
              <a:rPr lang="en-US" dirty="0" smtClean="0"/>
              <a:t>Kashmir: India, Pakistan</a:t>
            </a:r>
            <a:endParaRPr lang="en-US" dirty="0" smtClean="0"/>
          </a:p>
          <a:p>
            <a:r>
              <a:rPr lang="en-US" dirty="0" smtClean="0"/>
              <a:t>S. China Sea, other Asian areas: US, China</a:t>
            </a:r>
            <a:endParaRPr lang="en-US" dirty="0" smtClean="0"/>
          </a:p>
          <a:p>
            <a:r>
              <a:rPr lang="en-US" dirty="0" smtClean="0"/>
              <a:t>Korea: US, Russia, China, N. Korea, S. Korea</a:t>
            </a:r>
            <a:endParaRPr lang="en-US" dirty="0"/>
          </a:p>
        </p:txBody>
      </p:sp>
      <p:pic>
        <p:nvPicPr>
          <p:cNvPr id="9" name="Picture 8" descr="syria-location-map-min.jpg"/>
          <p:cNvPicPr>
            <a:picLocks noChangeAspect="1"/>
          </p:cNvPicPr>
          <p:nvPr/>
        </p:nvPicPr>
        <p:blipFill>
          <a:blip r:embed="rId1" cstate="screen"/>
          <a:stretch>
            <a:fillRect/>
          </a:stretch>
        </p:blipFill>
        <p:spPr>
          <a:xfrm>
            <a:off x="2514600" y="914400"/>
            <a:ext cx="3936733" cy="2348564"/>
          </a:xfrm>
          <a:prstGeom prst="rect">
            <a:avLst/>
          </a:prstGeom>
        </p:spPr>
      </p:pic>
      <p:pic>
        <p:nvPicPr>
          <p:cNvPr id="10" name="Picture 9" descr="ukraine-location-map.jpg"/>
          <p:cNvPicPr>
            <a:picLocks noChangeAspect="1"/>
          </p:cNvPicPr>
          <p:nvPr/>
        </p:nvPicPr>
        <p:blipFill>
          <a:blip r:embed="rId2" cstate="screen"/>
          <a:srcRect/>
          <a:stretch>
            <a:fillRect/>
          </a:stretch>
        </p:blipFill>
        <p:spPr>
          <a:xfrm>
            <a:off x="4267200" y="914400"/>
            <a:ext cx="609600" cy="762000"/>
          </a:xfrm>
          <a:prstGeom prst="rect">
            <a:avLst/>
          </a:prstGeom>
        </p:spPr>
      </p:pic>
      <p:pic>
        <p:nvPicPr>
          <p:cNvPr id="11" name="Picture 10" descr="Kashmir.jpg"/>
          <p:cNvPicPr>
            <a:picLocks noChangeAspect="1"/>
          </p:cNvPicPr>
          <p:nvPr/>
        </p:nvPicPr>
        <p:blipFill>
          <a:blip r:embed="rId3" cstate="screen"/>
          <a:stretch>
            <a:fillRect/>
          </a:stretch>
        </p:blipFill>
        <p:spPr>
          <a:xfrm>
            <a:off x="5029200" y="1676400"/>
            <a:ext cx="424435" cy="457200"/>
          </a:xfrm>
          <a:prstGeom prst="rect">
            <a:avLst/>
          </a:prstGeom>
        </p:spPr>
      </p:pic>
      <p:sp>
        <p:nvSpPr>
          <p:cNvPr id="12" name="TextBox 11"/>
          <p:cNvSpPr txBox="1"/>
          <p:nvPr/>
        </p:nvSpPr>
        <p:spPr>
          <a:xfrm>
            <a:off x="5105400" y="1600200"/>
            <a:ext cx="685800" cy="184666"/>
          </a:xfrm>
          <a:prstGeom prst="rect">
            <a:avLst/>
          </a:prstGeom>
          <a:noFill/>
        </p:spPr>
        <p:txBody>
          <a:bodyPr wrap="square" rtlCol="0">
            <a:spAutoFit/>
          </a:bodyPr>
          <a:lstStyle/>
          <a:p>
            <a:r>
              <a:rPr lang="en-US" sz="600" b="1" dirty="0" smtClean="0">
                <a:solidFill>
                  <a:srgbClr val="C00000"/>
                </a:solidFill>
                <a:latin typeface="Arial Black" panose="020B0A04020102020204" pitchFamily="34" charset="0"/>
              </a:rPr>
              <a:t>Kashmir</a:t>
            </a:r>
            <a:endParaRPr lang="en-US" sz="600" b="1" dirty="0">
              <a:solidFill>
                <a:srgbClr val="C00000"/>
              </a:solidFill>
              <a:latin typeface="Arial Black" panose="020B0A04020102020204" pitchFamily="34" charset="0"/>
            </a:endParaRPr>
          </a:p>
        </p:txBody>
      </p:sp>
      <p:pic>
        <p:nvPicPr>
          <p:cNvPr id="14" name="Picture 13" descr="Korea.gif"/>
          <p:cNvPicPr>
            <a:picLocks noChangeAspect="1"/>
          </p:cNvPicPr>
          <p:nvPr/>
        </p:nvPicPr>
        <p:blipFill>
          <a:blip r:embed="rId4" cstate="screen"/>
          <a:srcRect l="84859" t="31488" r="11557" b="59471"/>
          <a:stretch>
            <a:fillRect/>
          </a:stretch>
        </p:blipFill>
        <p:spPr>
          <a:xfrm>
            <a:off x="5638800" y="1524000"/>
            <a:ext cx="152400" cy="228600"/>
          </a:xfrm>
          <a:prstGeom prst="rect">
            <a:avLst/>
          </a:prstGeom>
        </p:spPr>
      </p:pic>
      <p:sp>
        <p:nvSpPr>
          <p:cNvPr id="15" name="TextBox 14"/>
          <p:cNvSpPr txBox="1"/>
          <p:nvPr/>
        </p:nvSpPr>
        <p:spPr>
          <a:xfrm>
            <a:off x="5715000" y="1524000"/>
            <a:ext cx="533400" cy="184666"/>
          </a:xfrm>
          <a:prstGeom prst="rect">
            <a:avLst/>
          </a:prstGeom>
          <a:noFill/>
        </p:spPr>
        <p:txBody>
          <a:bodyPr wrap="square" rtlCol="0">
            <a:spAutoFit/>
          </a:bodyPr>
          <a:lstStyle/>
          <a:p>
            <a:r>
              <a:rPr lang="en-US" sz="600" b="1" dirty="0" smtClean="0">
                <a:solidFill>
                  <a:srgbClr val="C00000"/>
                </a:solidFill>
                <a:latin typeface="Arial Black" panose="020B0A04020102020204" pitchFamily="34" charset="0"/>
              </a:rPr>
              <a:t>Korea</a:t>
            </a:r>
            <a:endParaRPr lang="en-US" sz="600" b="1" dirty="0">
              <a:solidFill>
                <a:srgbClr val="C0000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t>Nuclear Posture Review</a:t>
            </a:r>
            <a:endParaRPr lang="en-US"/>
          </a:p>
        </p:txBody>
      </p:sp>
      <p:sp>
        <p:nvSpPr>
          <p:cNvPr id="3" name="Content Placeholder 2"/>
          <p:cNvSpPr>
            <a:spLocks noGrp="1"/>
          </p:cNvSpPr>
          <p:nvPr>
            <p:ph sz="half" idx="1"/>
          </p:nvPr>
        </p:nvSpPr>
        <p:spPr/>
        <p:txBody>
          <a:bodyPr/>
          <a:p>
            <a:endParaRPr lang="en-US"/>
          </a:p>
        </p:txBody>
      </p:sp>
      <p:sp>
        <p:nvSpPr>
          <p:cNvPr id="4" name="Content Placeholder 3"/>
          <p:cNvSpPr>
            <a:spLocks noGrp="1"/>
          </p:cNvSpPr>
          <p:nvPr>
            <p:ph sz="half" idx="2"/>
          </p:nvPr>
        </p:nvSpPr>
        <p:spPr/>
        <p:txBody>
          <a:bodyPr/>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554162"/>
          </a:xfrm>
        </p:spPr>
        <p:txBody>
          <a:bodyPr>
            <a:noAutofit/>
          </a:bodyPr>
          <a:lstStyle/>
          <a:p>
            <a:pPr lvl="1" algn="ctr" rtl="0">
              <a:spcBef>
                <a:spcPct val="0"/>
              </a:spcBef>
            </a:pPr>
            <a:r>
              <a:rPr lang="en-US" sz="3200" dirty="0" smtClean="0"/>
              <a:t>New nuclear weapons</a:t>
            </a:r>
            <a:br>
              <a:rPr lang="en-US" sz="3200" dirty="0" smtClean="0"/>
            </a:br>
            <a:r>
              <a:rPr lang="en-US" sz="3200" dirty="0" smtClean="0"/>
              <a:t>under the guise of “Life Extension” or “Modernization”</a:t>
            </a:r>
            <a:endParaRPr lang="en-US" sz="3200" dirty="0"/>
          </a:p>
        </p:txBody>
      </p:sp>
      <p:sp>
        <p:nvSpPr>
          <p:cNvPr id="3" name="Content Placeholder 2"/>
          <p:cNvSpPr>
            <a:spLocks noGrp="1"/>
          </p:cNvSpPr>
          <p:nvPr>
            <p:ph idx="1"/>
          </p:nvPr>
        </p:nvSpPr>
        <p:spPr>
          <a:xfrm>
            <a:off x="90170" y="2057400"/>
            <a:ext cx="9053195" cy="4526280"/>
          </a:xfrm>
        </p:spPr>
        <p:txBody>
          <a:bodyPr>
            <a:noAutofit/>
          </a:bodyPr>
          <a:lstStyle/>
          <a:p>
            <a:pPr indent="0">
              <a:buNone/>
            </a:pPr>
            <a:r>
              <a:rPr lang="en-US" sz="2400" dirty="0" smtClean="0"/>
              <a:t>$1,000,000,000 (One Trillion Dollars) planned for 2 new nuclear weapons and 3 new nuclear weapon delivery systems in the U.S. alone. </a:t>
            </a:r>
            <a:endParaRPr lang="en-US" sz="2400" dirty="0" smtClean="0"/>
          </a:p>
          <a:p>
            <a:pPr indent="0">
              <a:buNone/>
            </a:pPr>
            <a:endParaRPr lang="en-US" sz="2400" dirty="0" smtClean="0"/>
          </a:p>
          <a:p>
            <a:pPr indent="0">
              <a:buNone/>
            </a:pPr>
            <a:r>
              <a:rPr lang="en-US" sz="2400" dirty="0" smtClean="0"/>
              <a:t>Development of smaller, therefore more useable nuclear weapons</a:t>
            </a:r>
            <a:endParaRPr lang="en-US" sz="2400" dirty="0" smtClean="0"/>
          </a:p>
          <a:p>
            <a:pPr indent="0">
              <a:buNone/>
            </a:pPr>
            <a:endParaRPr lang="en-US" sz="2400" dirty="0" smtClean="0"/>
          </a:p>
          <a:p>
            <a:pPr indent="0">
              <a:buNone/>
            </a:pPr>
            <a:r>
              <a:rPr lang="en-US" sz="2400" dirty="0" smtClean="0"/>
              <a:t>Expansion of when the U.S. might use nuclear weapons - on non-nuclear states, for cyber attacks, to protect “U.S. Interests”, first strike for “prevention”</a:t>
            </a:r>
            <a:endParaRPr lang="en-US" sz="2400" dirty="0" smtClean="0"/>
          </a:p>
          <a:p>
            <a:pPr indent="0">
              <a:buNone/>
            </a:pPr>
            <a:endParaRPr lang="en-US" sz="2400" dirty="0" smtClean="0"/>
          </a:p>
          <a:p>
            <a:pPr indent="0">
              <a:buNone/>
            </a:pPr>
            <a:r>
              <a:rPr lang="en-US" sz="2400" dirty="0" smtClean="0"/>
              <a:t>Russia and China are also “modernizing” their nuclear weapons.</a:t>
            </a:r>
            <a:endParaRPr lang="en-US" sz="24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3" descr="35392119680_a94140d77f_k"/>
          <p:cNvPicPr>
            <a:picLocks noChangeAspect="1" noChangeArrowheads="1"/>
          </p:cNvPicPr>
          <p:nvPr>
            <p:ph idx="1"/>
          </p:nvPr>
        </p:nvPicPr>
        <p:blipFill>
          <a:blip r:embed="rId1" cstate="print"/>
          <a:srcRect/>
          <a:stretch>
            <a:fillRect/>
          </a:stretch>
        </p:blipFill>
        <p:spPr>
          <a:xfrm>
            <a:off x="8255" y="1652270"/>
            <a:ext cx="9127490" cy="5145405"/>
          </a:xfrm>
          <a:prstGeom prst="rect">
            <a:avLst/>
          </a:prstGeom>
          <a:noFill/>
          <a:ln w="9525">
            <a:noFill/>
            <a:miter lim="800000"/>
            <a:headEnd/>
            <a:tailEnd/>
          </a:ln>
        </p:spPr>
      </p:pic>
      <p:sp>
        <p:nvSpPr>
          <p:cNvPr id="2" name="Title 1"/>
          <p:cNvSpPr>
            <a:spLocks noGrp="1"/>
          </p:cNvSpPr>
          <p:nvPr>
            <p:ph type="title"/>
          </p:nvPr>
        </p:nvSpPr>
        <p:spPr>
          <a:xfrm>
            <a:off x="381000" y="-29845"/>
            <a:ext cx="8229600" cy="1008380"/>
          </a:xfrm>
        </p:spPr>
        <p:txBody>
          <a:bodyPr>
            <a:normAutofit/>
          </a:bodyPr>
          <a:lstStyle/>
          <a:p>
            <a:r>
              <a:rPr lang="en-US" sz="4000" dirty="0" smtClean="0">
                <a:solidFill>
                  <a:schemeClr val="tx1"/>
                </a:solidFill>
                <a:effectLst>
                  <a:outerShdw blurRad="38100" dist="19050" dir="2700000" algn="tl" rotWithShape="0">
                    <a:schemeClr val="dk1">
                      <a:alpha val="40000"/>
                    </a:schemeClr>
                  </a:outerShdw>
                </a:effectLst>
                <a:sym typeface="+mn-ea"/>
              </a:rPr>
              <a:t>UN Votes to Ban the Bomb!</a:t>
            </a:r>
            <a:endParaRPr lang="en-US" sz="4000" dirty="0" smtClean="0">
              <a:solidFill>
                <a:schemeClr val="tx1"/>
              </a:solidFill>
              <a:effectLst>
                <a:outerShdw blurRad="38100" dist="19050" dir="2700000" algn="tl" rotWithShape="0">
                  <a:schemeClr val="dk1">
                    <a:alpha val="40000"/>
                  </a:schemeClr>
                </a:outerShdw>
              </a:effectLst>
              <a:sym typeface="+mn-ea"/>
            </a:endParaRPr>
          </a:p>
        </p:txBody>
      </p:sp>
      <p:sp>
        <p:nvSpPr>
          <p:cNvPr id="4" name="TextBox 3"/>
          <p:cNvSpPr txBox="1"/>
          <p:nvPr/>
        </p:nvSpPr>
        <p:spPr>
          <a:xfrm>
            <a:off x="8255" y="822325"/>
            <a:ext cx="9127490" cy="1076325"/>
          </a:xfrm>
          <a:prstGeom prst="rect">
            <a:avLst/>
          </a:prstGeom>
          <a:noFill/>
        </p:spPr>
        <p:txBody>
          <a:bodyPr wrap="square" rtlCol="0">
            <a:spAutoFit/>
          </a:bodyPr>
          <a:lstStyle/>
          <a:p>
            <a:r>
              <a:rPr lang="en-US" sz="1600" dirty="0" smtClean="0"/>
              <a:t>On July 7, 2017 the United Nations overwhelmingly passed the historic </a:t>
            </a:r>
            <a:r>
              <a:rPr lang="en-US" sz="1600" b="1" dirty="0" smtClean="0"/>
              <a:t>UN Treaty on the Prohibition of Nuclear Weapons. </a:t>
            </a:r>
            <a:r>
              <a:rPr lang="en-US" sz="1600" dirty="0" smtClean="0"/>
              <a:t> Once ratified by legislative bodies in 50 countries (it was approved by 122 countries) the UN Treaty will make it illegal to possess, use, deploy, transfer or threaten to use nuclear weapons.  </a:t>
            </a:r>
            <a:endParaRPr lang="en-US" sz="1600" dirty="0" smtClean="0"/>
          </a:p>
          <a:p>
            <a:endParaRPr lang="en-US" sz="16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Golden Rule:</a:t>
            </a:r>
            <a:br>
              <a:rPr lang="en-US" dirty="0" smtClean="0"/>
            </a:br>
            <a:r>
              <a:rPr lang="en-US" dirty="0" smtClean="0"/>
              <a:t>1958 Mission and Motivation</a:t>
            </a:r>
            <a:endParaRPr lang="en-US" dirty="0"/>
          </a:p>
        </p:txBody>
      </p:sp>
      <p:pic>
        <p:nvPicPr>
          <p:cNvPr id="4" name="Content Placeholder 3" descr="golden_rule_huntingon_bigelow_sherwoodwilloughby.jpg"/>
          <p:cNvPicPr>
            <a:picLocks noGrp="1" noChangeAspect="1"/>
          </p:cNvPicPr>
          <p:nvPr>
            <p:ph idx="1"/>
          </p:nvPr>
        </p:nvPicPr>
        <p:blipFill>
          <a:blip r:embed="rId1" cstate="screen"/>
          <a:stretch>
            <a:fillRect/>
          </a:stretch>
        </p:blipFill>
        <p:spPr>
          <a:xfrm>
            <a:off x="2759847" y="1600200"/>
            <a:ext cx="3624306" cy="4525963"/>
          </a:xfrm>
        </p:spPr>
      </p:pic>
      <p:sp>
        <p:nvSpPr>
          <p:cNvPr id="5" name="TextBox 4"/>
          <p:cNvSpPr txBox="1"/>
          <p:nvPr/>
        </p:nvSpPr>
        <p:spPr>
          <a:xfrm>
            <a:off x="381000" y="6324600"/>
            <a:ext cx="8763000" cy="369332"/>
          </a:xfrm>
          <a:prstGeom prst="rect">
            <a:avLst/>
          </a:prstGeom>
          <a:noFill/>
        </p:spPr>
        <p:txBody>
          <a:bodyPr wrap="square" rtlCol="0">
            <a:spAutoFit/>
          </a:bodyPr>
          <a:lstStyle/>
          <a:p>
            <a:pPr algn="ctr"/>
            <a:r>
              <a:rPr lang="en-US" dirty="0" smtClean="0"/>
              <a:t>William Huntington,  Captain Albert Bigelow, Orion Sherwood and George Willoughby</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 name="Picture 16" descr="ican"/>
          <p:cNvPicPr>
            <a:picLocks noChangeAspect="1" noChangeArrowheads="1"/>
          </p:cNvPicPr>
          <p:nvPr>
            <p:ph sz="half" idx="2"/>
          </p:nvPr>
        </p:nvPicPr>
        <p:blipFill>
          <a:blip r:embed="rId1" cstate="print"/>
          <a:srcRect/>
          <a:stretch>
            <a:fillRect/>
          </a:stretch>
        </p:blipFill>
        <p:spPr>
          <a:xfrm>
            <a:off x="777875" y="2616835"/>
            <a:ext cx="7479665" cy="4215765"/>
          </a:xfrm>
          <a:prstGeom prst="rect">
            <a:avLst/>
          </a:prstGeom>
          <a:noFill/>
          <a:ln w="9525">
            <a:noFill/>
            <a:miter lim="800000"/>
            <a:headEnd/>
            <a:tailEnd/>
          </a:ln>
        </p:spPr>
      </p:pic>
      <p:sp>
        <p:nvSpPr>
          <p:cNvPr id="2" name="Title 1"/>
          <p:cNvSpPr>
            <a:spLocks noGrp="1"/>
          </p:cNvSpPr>
          <p:nvPr>
            <p:ph type="title"/>
          </p:nvPr>
        </p:nvSpPr>
        <p:spPr>
          <a:xfrm>
            <a:off x="457200" y="3810"/>
            <a:ext cx="8229600" cy="572135"/>
          </a:xfrm>
        </p:spPr>
        <p:txBody>
          <a:bodyPr>
            <a:noAutofit/>
          </a:bodyPr>
          <a:p>
            <a:r>
              <a:rPr lang="en-US" sz="2800" dirty="0" smtClean="0">
                <a:solidFill>
                  <a:schemeClr val="tx1"/>
                </a:solidFill>
                <a:effectLst>
                  <a:outerShdw blurRad="38100" dist="19050" dir="2700000" algn="tl" rotWithShape="0">
                    <a:schemeClr val="dk1">
                      <a:alpha val="40000"/>
                    </a:schemeClr>
                  </a:outerShdw>
                </a:effectLst>
                <a:sym typeface="+mn-ea"/>
              </a:rPr>
              <a:t>Nobel Peace Prize Awarded to Anti-nuclear Activists</a:t>
            </a:r>
            <a:endParaRPr lang="en-US" sz="2800" dirty="0" smtClean="0">
              <a:solidFill>
                <a:schemeClr val="tx1"/>
              </a:solidFill>
              <a:effectLst>
                <a:outerShdw blurRad="38100" dist="19050" dir="2700000" algn="tl" rotWithShape="0">
                  <a:schemeClr val="dk1">
                    <a:alpha val="40000"/>
                  </a:schemeClr>
                </a:outerShdw>
              </a:effectLst>
              <a:sym typeface="+mn-ea"/>
            </a:endParaRPr>
          </a:p>
        </p:txBody>
      </p:sp>
      <p:sp>
        <p:nvSpPr>
          <p:cNvPr id="3" name="Content Placeholder 2"/>
          <p:cNvSpPr>
            <a:spLocks noGrp="1"/>
          </p:cNvSpPr>
          <p:nvPr>
            <p:ph sz="half" idx="1"/>
          </p:nvPr>
        </p:nvSpPr>
        <p:spPr>
          <a:xfrm>
            <a:off x="36830" y="576580"/>
            <a:ext cx="8962390" cy="2039620"/>
          </a:xfrm>
        </p:spPr>
        <p:txBody>
          <a:bodyPr>
            <a:noAutofit/>
          </a:bodyPr>
          <a:p>
            <a:pPr marL="0" indent="0">
              <a:buNone/>
            </a:pPr>
            <a:r>
              <a:rPr lang="en-US" sz="1500" dirty="0" smtClean="0">
                <a:sym typeface="+mn-ea"/>
              </a:rPr>
              <a:t>In early October, the 2017 Nobel Peace Prize was awarded to the International Campaign to Abolitish Nuclear Weapons (ICAN), in large part because of its work to support the UN treaty to ban nuclear weapons.  </a:t>
            </a:r>
            <a:endParaRPr lang="en-US" sz="1500" dirty="0" smtClean="0">
              <a:sym typeface="+mn-ea"/>
            </a:endParaRPr>
          </a:p>
          <a:p>
            <a:pPr marL="0" indent="0">
              <a:buNone/>
            </a:pPr>
            <a:endParaRPr lang="en-US" sz="1500" dirty="0" smtClean="0">
              <a:sym typeface="+mn-ea"/>
            </a:endParaRPr>
          </a:p>
          <a:p>
            <a:pPr marL="0" indent="0">
              <a:buNone/>
            </a:pPr>
            <a:r>
              <a:rPr lang="en-US" sz="1500" dirty="0" smtClean="0">
                <a:sym typeface="+mn-ea"/>
              </a:rPr>
              <a:t>ICAN accepted the Nobel Peace Prize on behalf of all who have been campaigning for so many years for nuclear disarmament.  The VFP Golden Rule Project is relatively new on the scene, but many longtime disarmament activists tell us that we have put wind in their sails.  So we will gladly (but not so humbly) accept our little part of the Nobel Peace Prize.  After all, the intent of the Nobel Committee is to encourage urgent efforts to rid the planet of these weapons of self-destruction. </a:t>
            </a:r>
            <a:endParaRPr lang="en-US" sz="1500" dirty="0" smtClean="0">
              <a:sym typeface="+mn-ea"/>
            </a:endParaRPr>
          </a:p>
          <a:p>
            <a:pPr marL="0" indent="0">
              <a:buNone/>
            </a:pPr>
            <a:endParaRPr lang="en-US" sz="1400" dirty="0" smtClean="0">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you can do to reduce the possibility of nuclear war</a:t>
            </a:r>
            <a:endParaRPr lang="en-US" dirty="0"/>
          </a:p>
        </p:txBody>
      </p:sp>
      <p:sp>
        <p:nvSpPr>
          <p:cNvPr id="3" name="Content Placeholder 2"/>
          <p:cNvSpPr>
            <a:spLocks noGrp="1"/>
          </p:cNvSpPr>
          <p:nvPr>
            <p:ph idx="1"/>
          </p:nvPr>
        </p:nvSpPr>
        <p:spPr/>
        <p:txBody>
          <a:bodyPr/>
          <a:lstStyle/>
          <a:p>
            <a:r>
              <a:rPr lang="en-US" dirty="0" smtClean="0"/>
              <a:t>Encourage US ratification of the UN Nuclear Weapons Ban </a:t>
            </a:r>
            <a:endParaRPr lang="en-US" dirty="0" smtClean="0"/>
          </a:p>
          <a:p>
            <a:r>
              <a:rPr lang="en-US" dirty="0" smtClean="0"/>
              <a:t>Support the Markey-Lieu bill – The US shall not strike first with nuclear weapons without a Congressional Declaration of War</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Power</a:t>
            </a:r>
            <a:endParaRPr lang="en-US" dirty="0"/>
          </a:p>
        </p:txBody>
      </p:sp>
      <p:sp>
        <p:nvSpPr>
          <p:cNvPr id="3" name="Content Placeholder 2"/>
          <p:cNvSpPr>
            <a:spLocks noGrp="1"/>
          </p:cNvSpPr>
          <p:nvPr>
            <p:ph idx="1"/>
          </p:nvPr>
        </p:nvSpPr>
        <p:spPr>
          <a:xfrm>
            <a:off x="457200" y="1177925"/>
            <a:ext cx="8229600" cy="4948555"/>
          </a:xfrm>
        </p:spPr>
        <p:txBody>
          <a:bodyPr/>
          <a:lstStyle/>
          <a:p>
            <a:r>
              <a:rPr lang="en-US" dirty="0" smtClean="0"/>
              <a:t>Nuclear power plants routinely release radioactivity, are at risk of melt-down, and produce fuel rods containing plutonium for bombs.</a:t>
            </a:r>
            <a:endParaRPr lang="en-US" dirty="0" smtClean="0"/>
          </a:p>
          <a:p>
            <a:r>
              <a:rPr lang="en-US" dirty="0" smtClean="0"/>
              <a:t>Nuclear Power is absolutely necessary to build nuclear bombs - that is how Plutonium is produced.  That is the real reason the U.S. government supports nuclear power.</a:t>
            </a:r>
            <a:endParaRPr lang="en-US" dirty="0" smtClean="0"/>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Abandoned uranium mines</a:t>
            </a:r>
            <a:endParaRPr lang="en-US" dirty="0"/>
          </a:p>
        </p:txBody>
      </p:sp>
      <p:sp>
        <p:nvSpPr>
          <p:cNvPr id="3" name="Content Placeholder 2"/>
          <p:cNvSpPr>
            <a:spLocks noGrp="1"/>
          </p:cNvSpPr>
          <p:nvPr>
            <p:ph idx="1"/>
          </p:nvPr>
        </p:nvSpPr>
        <p:spPr/>
        <p:txBody>
          <a:bodyPr/>
          <a:lstStyle/>
          <a:p>
            <a:r>
              <a:rPr lang="en-US" dirty="0" smtClean="0"/>
              <a:t>15,000 Abandoned Uranium Mines are poisoning our waters, soil, and air, with no standards or national plan for cleanup.</a:t>
            </a:r>
            <a:endParaRPr lang="en-US" dirty="0" smtClean="0"/>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 Waste</a:t>
            </a:r>
            <a:endParaRPr lang="en-US" dirty="0"/>
          </a:p>
        </p:txBody>
      </p:sp>
      <p:sp>
        <p:nvSpPr>
          <p:cNvPr id="3" name="Content Placeholder 2"/>
          <p:cNvSpPr>
            <a:spLocks noGrp="1"/>
          </p:cNvSpPr>
          <p:nvPr>
            <p:ph idx="1"/>
          </p:nvPr>
        </p:nvSpPr>
        <p:spPr/>
        <p:txBody>
          <a:bodyPr/>
          <a:lstStyle/>
          <a:p>
            <a:r>
              <a:rPr lang="en-US" dirty="0" smtClean="0"/>
              <a:t>There is no safe way to store nuclear waste and disposal is a huge problem.</a:t>
            </a:r>
            <a:endParaRPr lang="en-US" dirty="0" smtClean="0"/>
          </a:p>
          <a:p>
            <a:pPr lvl="1"/>
            <a:r>
              <a:rPr lang="en-US" dirty="0" smtClean="0"/>
              <a:t>Yucca Mountain is not a safe disposal site</a:t>
            </a:r>
            <a:endParaRPr lang="en-US" dirty="0" smtClean="0"/>
          </a:p>
          <a:p>
            <a:pPr lvl="1"/>
            <a:r>
              <a:rPr lang="en-US" dirty="0" smtClean="0"/>
              <a:t>Hanford Nuclear Reservation won’t be clean / safe for decades, if ever.</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ip Golden Rule under sail 006 Cropped.jpg"/>
          <p:cNvPicPr>
            <a:picLocks noChangeAspect="1"/>
          </p:cNvPicPr>
          <p:nvPr/>
        </p:nvPicPr>
        <p:blipFill>
          <a:blip r:embed="rId1" cstate="screen"/>
          <a:stretch>
            <a:fillRect/>
          </a:stretch>
        </p:blipFill>
        <p:spPr>
          <a:xfrm>
            <a:off x="304800" y="1143000"/>
            <a:ext cx="2715697" cy="3082978"/>
          </a:xfrm>
          <a:prstGeom prst="rect">
            <a:avLst/>
          </a:prstGeom>
        </p:spPr>
      </p:pic>
      <p:sp>
        <p:nvSpPr>
          <p:cNvPr id="4" name="TextBox 3"/>
          <p:cNvSpPr txBox="1"/>
          <p:nvPr/>
        </p:nvSpPr>
        <p:spPr>
          <a:xfrm>
            <a:off x="2971800" y="838200"/>
            <a:ext cx="5791200" cy="4154984"/>
          </a:xfrm>
          <a:prstGeom prst="rect">
            <a:avLst/>
          </a:prstGeom>
          <a:noFill/>
        </p:spPr>
        <p:txBody>
          <a:bodyPr wrap="square" rtlCol="0">
            <a:spAutoFit/>
          </a:bodyPr>
          <a:lstStyle/>
          <a:p>
            <a:pPr algn="r"/>
            <a:r>
              <a:rPr lang="en-US" sz="2400" b="1" dirty="0" smtClean="0"/>
              <a:t>Veterans For Peace Golden Rule Project</a:t>
            </a:r>
            <a:endParaRPr lang="en-US" sz="2400" b="1" dirty="0" smtClean="0"/>
          </a:p>
          <a:p>
            <a:pPr algn="r"/>
            <a:r>
              <a:rPr lang="en-US" sz="3200" b="1" dirty="0" smtClean="0">
                <a:hlinkClick r:id="rId2"/>
              </a:rPr>
              <a:t>www.vfpgoldenruleproject.org</a:t>
            </a:r>
            <a:endParaRPr lang="en-US" sz="3200" b="1" dirty="0" smtClean="0"/>
          </a:p>
          <a:p>
            <a:pPr algn="r"/>
            <a:endParaRPr lang="en-US" sz="2400" dirty="0" smtClean="0"/>
          </a:p>
          <a:p>
            <a:pPr algn="r"/>
            <a:r>
              <a:rPr lang="en-US" sz="2400" dirty="0" smtClean="0">
                <a:hlinkClick r:id="rId3"/>
              </a:rPr>
              <a:t>vfpgoldenruleproject@gmail.com</a:t>
            </a:r>
            <a:endParaRPr lang="en-US" sz="2400" dirty="0" smtClean="0"/>
          </a:p>
          <a:p>
            <a:pPr algn="r"/>
            <a:r>
              <a:rPr lang="en-US" sz="2400" dirty="0" smtClean="0"/>
              <a:t>206-992-6364</a:t>
            </a:r>
            <a:endParaRPr lang="en-US" sz="2400" dirty="0" smtClean="0"/>
          </a:p>
          <a:p>
            <a:pPr algn="ctr"/>
            <a:endParaRPr lang="en-US" sz="2400" dirty="0" smtClean="0"/>
          </a:p>
          <a:p>
            <a:pPr algn="r"/>
            <a:r>
              <a:rPr lang="nn-NO" sz="2800" b="1" dirty="0" smtClean="0"/>
              <a:t>Donations:</a:t>
            </a:r>
            <a:endParaRPr lang="nn-NO" sz="2800" b="1" dirty="0" smtClean="0"/>
          </a:p>
          <a:p>
            <a:pPr algn="r"/>
            <a:r>
              <a:rPr lang="nn-NO" sz="2800" b="1" dirty="0" smtClean="0"/>
              <a:t>VFP Golden Rule Project</a:t>
            </a:r>
            <a:endParaRPr lang="nn-NO" sz="2800" b="1" dirty="0" smtClean="0"/>
          </a:p>
          <a:p>
            <a:pPr algn="r"/>
            <a:r>
              <a:rPr lang="nn-NO" sz="2800" b="1" dirty="0" smtClean="0"/>
              <a:t>P.O. Box 87</a:t>
            </a:r>
            <a:br>
              <a:rPr lang="nn-NO" sz="2800" b="1" dirty="0" smtClean="0"/>
            </a:br>
            <a:r>
              <a:rPr lang="nn-NO" sz="2800" b="1" dirty="0" smtClean="0"/>
              <a:t>Samoa, CA 95564</a:t>
            </a:r>
            <a:endParaRPr lang="en-US" sz="2800" b="1" dirty="0"/>
          </a:p>
        </p:txBody>
      </p:sp>
      <p:sp>
        <p:nvSpPr>
          <p:cNvPr id="5" name="TextBox 4"/>
          <p:cNvSpPr txBox="1"/>
          <p:nvPr/>
        </p:nvSpPr>
        <p:spPr>
          <a:xfrm>
            <a:off x="685800" y="304800"/>
            <a:ext cx="7696200" cy="523220"/>
          </a:xfrm>
          <a:prstGeom prst="rect">
            <a:avLst/>
          </a:prstGeom>
          <a:noFill/>
        </p:spPr>
        <p:txBody>
          <a:bodyPr wrap="square" rtlCol="0">
            <a:spAutoFit/>
          </a:bodyPr>
          <a:lstStyle/>
          <a:p>
            <a:pPr algn="ctr"/>
            <a:r>
              <a:rPr lang="en-US" sz="2800" b="1" i="1" dirty="0" smtClean="0"/>
              <a:t>Golden Rule Sails Again for a Nuclear Free Future!</a:t>
            </a:r>
            <a:endParaRPr lang="en-US" sz="2800" b="1" i="1" dirty="0"/>
          </a:p>
        </p:txBody>
      </p:sp>
      <p:sp>
        <p:nvSpPr>
          <p:cNvPr id="6" name="TextBox 5"/>
          <p:cNvSpPr txBox="1"/>
          <p:nvPr/>
        </p:nvSpPr>
        <p:spPr>
          <a:xfrm>
            <a:off x="0" y="5105400"/>
            <a:ext cx="9144000" cy="646331"/>
          </a:xfrm>
          <a:prstGeom prst="rect">
            <a:avLst/>
          </a:prstGeom>
          <a:noFill/>
        </p:spPr>
        <p:txBody>
          <a:bodyPr wrap="square" rtlCol="0">
            <a:spAutoFit/>
          </a:bodyPr>
          <a:lstStyle/>
          <a:p>
            <a:pPr algn="ctr"/>
            <a:br>
              <a:rPr lang="en-US" dirty="0" smtClean="0"/>
            </a:b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274638"/>
            <a:ext cx="5029200" cy="1782762"/>
          </a:xfrm>
        </p:spPr>
        <p:txBody>
          <a:bodyPr>
            <a:normAutofit fontScale="90000"/>
          </a:bodyPr>
          <a:lstStyle/>
          <a:p>
            <a:r>
              <a:rPr lang="en-US" dirty="0" smtClean="0"/>
              <a:t>Bombing of Hiroshima and Nagasaki</a:t>
            </a:r>
            <a:endParaRPr lang="en-US" dirty="0"/>
          </a:p>
        </p:txBody>
      </p:sp>
      <p:sp>
        <p:nvSpPr>
          <p:cNvPr id="3" name="Content Placeholder 2"/>
          <p:cNvSpPr>
            <a:spLocks noGrp="1"/>
          </p:cNvSpPr>
          <p:nvPr>
            <p:ph idx="1"/>
          </p:nvPr>
        </p:nvSpPr>
        <p:spPr>
          <a:xfrm>
            <a:off x="304800" y="2171065"/>
            <a:ext cx="8305800" cy="4686935"/>
          </a:xfrm>
        </p:spPr>
        <p:txBody>
          <a:bodyPr>
            <a:normAutofit lnSpcReduction="10000"/>
          </a:bodyPr>
          <a:lstStyle/>
          <a:p>
            <a:pPr marL="0" indent="0">
              <a:spcBef>
                <a:spcPts val="0"/>
              </a:spcBef>
              <a:spcAft>
                <a:spcPts val="600"/>
              </a:spcAft>
              <a:buNone/>
            </a:pPr>
            <a:r>
              <a:rPr lang="en-US" sz="2400" dirty="0" smtClean="0"/>
              <a:t>Albert “Bert” Bigelow was a driving force behind the Golden Rule and the first skipper of the boat.  As a Naval Officer during World War II (therefore a Veteran), he felt “under compulsion, under moral orders, as it were, to do this” (sail to stop nuclear bomb tests).</a:t>
            </a:r>
            <a:endParaRPr lang="en-US" sz="2400" dirty="0" smtClean="0"/>
          </a:p>
          <a:p>
            <a:pPr marL="0" indent="0">
              <a:spcBef>
                <a:spcPts val="0"/>
              </a:spcBef>
              <a:spcAft>
                <a:spcPts val="600"/>
              </a:spcAft>
              <a:buNone/>
            </a:pPr>
            <a:r>
              <a:rPr lang="en-US" sz="2400" dirty="0" smtClean="0"/>
              <a:t>While captaining  a destroyer escort, they approached Pearl Harbor from San Diego as the news arrived of the atomic bombing of Hiroshima.  </a:t>
            </a:r>
            <a:endParaRPr lang="en-US" sz="2400" dirty="0" smtClean="0"/>
          </a:p>
          <a:p>
            <a:pPr marL="0" indent="0">
              <a:spcBef>
                <a:spcPts val="0"/>
              </a:spcBef>
              <a:spcAft>
                <a:spcPts val="600"/>
              </a:spcAft>
              <a:buNone/>
            </a:pPr>
            <a:r>
              <a:rPr lang="en-US" sz="2400" b="1" dirty="0" smtClean="0"/>
              <a:t>“Intuitively it was then that I realized for the first time that morally war is impossible.”  </a:t>
            </a:r>
            <a:endParaRPr lang="en-US" sz="2400" b="1" dirty="0" smtClean="0"/>
          </a:p>
          <a:p>
            <a:pPr marL="0" indent="0">
              <a:spcBef>
                <a:spcPts val="0"/>
              </a:spcBef>
              <a:spcAft>
                <a:spcPts val="600"/>
              </a:spcAft>
              <a:buNone/>
            </a:pPr>
            <a:r>
              <a:rPr lang="en-US" sz="2400" b="1" dirty="0" smtClean="0"/>
              <a:t>He was proud that he resigned his commission a month before eligibility for a fullpension.</a:t>
            </a:r>
            <a:endParaRPr lang="en-US" sz="2400" b="1" dirty="0" smtClean="0"/>
          </a:p>
          <a:p>
            <a:pPr marL="0" indent="0">
              <a:spcBef>
                <a:spcPts val="0"/>
              </a:spcBef>
              <a:spcAft>
                <a:spcPts val="600"/>
              </a:spcAft>
              <a:buNone/>
            </a:pPr>
            <a:endParaRPr lang="en-US" sz="2000" dirty="0"/>
          </a:p>
        </p:txBody>
      </p:sp>
      <p:pic>
        <p:nvPicPr>
          <p:cNvPr id="75778" name="Picture 2" descr="Albert Bigelow, right, captained the Golden Rule on her mission to disrupt atmospheric nuclear testing in the Marshall Islands. (Photo credit: Albert Bigelow Papers, Swarthmore College Peace Collection)"/>
          <p:cNvPicPr>
            <a:picLocks noChangeAspect="1" noChangeArrowheads="1"/>
          </p:cNvPicPr>
          <p:nvPr/>
        </p:nvPicPr>
        <p:blipFill>
          <a:blip r:embed="rId1" cstate="screen"/>
          <a:srcRect/>
          <a:stretch>
            <a:fillRect/>
          </a:stretch>
        </p:blipFill>
        <p:spPr bwMode="auto">
          <a:xfrm>
            <a:off x="304800" y="304800"/>
            <a:ext cx="2857500" cy="186690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4876800" cy="1981200"/>
          </a:xfrm>
        </p:spPr>
        <p:txBody>
          <a:bodyPr>
            <a:normAutofit fontScale="90000"/>
          </a:bodyPr>
          <a:lstStyle/>
          <a:p>
            <a:r>
              <a:rPr lang="en-US" dirty="0" smtClean="0"/>
              <a:t>The Hiroshima Maidens</a:t>
            </a:r>
            <a:br>
              <a:rPr lang="en-US" dirty="0" smtClean="0"/>
            </a:br>
            <a:endParaRPr lang="en-US" dirty="0"/>
          </a:p>
        </p:txBody>
      </p:sp>
      <p:pic>
        <p:nvPicPr>
          <p:cNvPr id="4" name="Content Placeholder 3" descr="IMG_20150620_164334_092.jpg"/>
          <p:cNvPicPr>
            <a:picLocks noGrp="1" noChangeAspect="1"/>
          </p:cNvPicPr>
          <p:nvPr>
            <p:ph idx="1"/>
          </p:nvPr>
        </p:nvPicPr>
        <p:blipFill>
          <a:blip r:embed="rId1" cstate="screen"/>
          <a:stretch>
            <a:fillRect/>
          </a:stretch>
        </p:blipFill>
        <p:spPr>
          <a:xfrm>
            <a:off x="4953000" y="609600"/>
            <a:ext cx="3454400" cy="2590800"/>
          </a:xfrm>
        </p:spPr>
      </p:pic>
      <p:sp>
        <p:nvSpPr>
          <p:cNvPr id="5" name="TextBox 4"/>
          <p:cNvSpPr txBox="1"/>
          <p:nvPr/>
        </p:nvSpPr>
        <p:spPr>
          <a:xfrm>
            <a:off x="304800" y="2057400"/>
            <a:ext cx="4495800" cy="3970318"/>
          </a:xfrm>
          <a:prstGeom prst="rect">
            <a:avLst/>
          </a:prstGeom>
          <a:noFill/>
        </p:spPr>
        <p:txBody>
          <a:bodyPr wrap="square" rtlCol="0">
            <a:spAutoFit/>
          </a:bodyPr>
          <a:lstStyle/>
          <a:p>
            <a:pPr algn="just"/>
            <a:r>
              <a:rPr lang="en-US" sz="2800" dirty="0" smtClean="0"/>
              <a:t>The Hiroshima Maidens were a huge influence on the original crew of </a:t>
            </a:r>
            <a:r>
              <a:rPr lang="en-US" sz="2800" i="1" dirty="0" smtClean="0"/>
              <a:t>Golden Rule</a:t>
            </a:r>
            <a:r>
              <a:rPr lang="en-US" sz="2800" dirty="0" smtClean="0"/>
              <a:t> in their decision to commit civil disobedience to stop bomb testing in the Pacific.  Bert Bigelow’s family hosted two of the maidens, aged 7 and 13,  for over a year</a:t>
            </a:r>
            <a:r>
              <a:rPr lang="en-US" dirty="0" smtClean="0"/>
              <a:t>.  </a:t>
            </a:r>
            <a:endParaRPr lang="en-US" dirty="0"/>
          </a:p>
        </p:txBody>
      </p:sp>
      <p:sp>
        <p:nvSpPr>
          <p:cNvPr id="6" name="TextBox 5"/>
          <p:cNvSpPr txBox="1"/>
          <p:nvPr/>
        </p:nvSpPr>
        <p:spPr>
          <a:xfrm>
            <a:off x="4953000" y="3276600"/>
            <a:ext cx="3810000" cy="2308324"/>
          </a:xfrm>
          <a:prstGeom prst="rect">
            <a:avLst/>
          </a:prstGeom>
          <a:noFill/>
        </p:spPr>
        <p:txBody>
          <a:bodyPr wrap="square" rtlCol="0">
            <a:spAutoFit/>
          </a:bodyPr>
          <a:lstStyle/>
          <a:p>
            <a:pPr algn="ctr"/>
            <a:r>
              <a:rPr lang="en-US" dirty="0" err="1" smtClean="0"/>
              <a:t>Shigeko</a:t>
            </a:r>
            <a:r>
              <a:rPr lang="en-US" dirty="0" smtClean="0"/>
              <a:t> </a:t>
            </a:r>
            <a:r>
              <a:rPr lang="en-US" dirty="0" err="1" smtClean="0"/>
              <a:t>Sasamori</a:t>
            </a:r>
            <a:r>
              <a:rPr lang="en-US" dirty="0" smtClean="0"/>
              <a:t>, one of the Hiroshima Maidens who came to the U.S. for reconstructive surgery after surviving the Hiroshima bomb blast.  </a:t>
            </a:r>
            <a:endParaRPr lang="en-US" dirty="0" smtClean="0"/>
          </a:p>
          <a:p>
            <a:pPr algn="ctr"/>
            <a:endParaRPr lang="en-US" dirty="0" smtClean="0"/>
          </a:p>
          <a:p>
            <a:pPr algn="ctr"/>
            <a:r>
              <a:rPr lang="en-US" dirty="0" smtClean="0"/>
              <a:t>Mrs. </a:t>
            </a:r>
            <a:r>
              <a:rPr lang="en-US" dirty="0" err="1" smtClean="0"/>
              <a:t>Sasamori</a:t>
            </a:r>
            <a:r>
              <a:rPr lang="en-US" dirty="0" smtClean="0"/>
              <a:t> attended the launch of </a:t>
            </a:r>
            <a:r>
              <a:rPr lang="en-US" i="1" dirty="0" smtClean="0"/>
              <a:t>Golden Rule</a:t>
            </a:r>
            <a:r>
              <a:rPr lang="en-US" dirty="0" smtClean="0"/>
              <a:t> into </a:t>
            </a:r>
            <a:br>
              <a:rPr lang="en-US" dirty="0" smtClean="0"/>
            </a:br>
            <a:r>
              <a:rPr lang="en-US" dirty="0" smtClean="0"/>
              <a:t>Humboldt Bay on June 20, 2015.</a:t>
            </a: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011362"/>
          </a:xfrm>
        </p:spPr>
        <p:txBody>
          <a:bodyPr>
            <a:normAutofit fontScale="90000"/>
          </a:bodyPr>
          <a:lstStyle/>
          <a:p>
            <a:r>
              <a:rPr lang="en-US" sz="4000" dirty="0" smtClean="0"/>
              <a:t>Nuclear Bomb Tests:</a:t>
            </a:r>
            <a:br>
              <a:rPr lang="en-US" sz="4000" dirty="0" smtClean="0"/>
            </a:br>
            <a:r>
              <a:rPr lang="en-US" sz="4000" dirty="0" smtClean="0"/>
              <a:t>Bikini </a:t>
            </a:r>
            <a:r>
              <a:rPr lang="en-US" sz="4000" dirty="0"/>
              <a:t>Atoll, Marshall Islands, </a:t>
            </a:r>
            <a:r>
              <a:rPr lang="en-US" sz="4000" dirty="0" smtClean="0"/>
              <a:t>1954</a:t>
            </a:r>
            <a:br>
              <a:rPr lang="en-US" sz="4000" dirty="0" smtClean="0"/>
            </a:br>
            <a:r>
              <a:rPr lang="en-US" sz="4000" dirty="0" smtClean="0"/>
              <a:t>In the Castle Bravo test the U.S. detonated a 15-megaton </a:t>
            </a:r>
            <a:r>
              <a:rPr lang="en-US" sz="4000" dirty="0"/>
              <a:t>device equivalent to a thousand Hiroshima </a:t>
            </a:r>
            <a:r>
              <a:rPr lang="en-US" sz="4000" dirty="0" smtClean="0"/>
              <a:t>blasts</a:t>
            </a:r>
            <a:r>
              <a:rPr lang="en-US" dirty="0" smtClean="0"/>
              <a:t>.</a:t>
            </a:r>
            <a:endParaRPr lang="en-US" dirty="0"/>
          </a:p>
        </p:txBody>
      </p:sp>
      <p:pic>
        <p:nvPicPr>
          <p:cNvPr id="4" name="Content Placeholder 3"/>
          <p:cNvPicPr>
            <a:picLocks noGrp="1"/>
          </p:cNvPicPr>
          <p:nvPr>
            <p:ph idx="1"/>
          </p:nvPr>
        </p:nvPicPr>
        <p:blipFill>
          <a:blip r:embed="rId1" cstate="screen">
            <a:extLst>
              <a:ext uri="{28A0092B-C50C-407E-A947-70E740481C1C}">
                <a14:useLocalDpi xmlns:a14="http://schemas.microsoft.com/office/drawing/2010/main" val="0"/>
              </a:ext>
            </a:extLst>
          </a:blip>
          <a:srcRect/>
          <a:stretch>
            <a:fillRect/>
          </a:stretch>
        </p:blipFill>
        <p:spPr bwMode="auto">
          <a:xfrm>
            <a:off x="457200" y="2895600"/>
            <a:ext cx="8229600" cy="361156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74638"/>
            <a:ext cx="3124200" cy="3306762"/>
          </a:xfrm>
        </p:spPr>
        <p:txBody>
          <a:bodyPr>
            <a:normAutofit/>
          </a:bodyPr>
          <a:lstStyle/>
          <a:p>
            <a:r>
              <a:rPr lang="en-US" sz="3600" dirty="0" smtClean="0"/>
              <a:t>Strontium 90 in mother’s and cow’s milk</a:t>
            </a:r>
            <a:endParaRPr lang="en-US" sz="3600" dirty="0"/>
          </a:p>
        </p:txBody>
      </p:sp>
      <p:sp>
        <p:nvSpPr>
          <p:cNvPr id="3" name="Content Placeholder 2"/>
          <p:cNvSpPr>
            <a:spLocks noGrp="1"/>
          </p:cNvSpPr>
          <p:nvPr>
            <p:ph idx="1"/>
          </p:nvPr>
        </p:nvSpPr>
        <p:spPr>
          <a:xfrm>
            <a:off x="0" y="3886200"/>
            <a:ext cx="8686800" cy="2971800"/>
          </a:xfrm>
        </p:spPr>
        <p:txBody>
          <a:bodyPr>
            <a:normAutofit fontScale="70000" lnSpcReduction="20000"/>
          </a:bodyPr>
          <a:lstStyle/>
          <a:p>
            <a:pPr>
              <a:buNone/>
            </a:pPr>
            <a:r>
              <a:rPr lang="en-US" dirty="0" smtClean="0"/>
              <a:t>As a result of the atmospheric nuclear bomb tests by the U.S., U.K, and Russia, </a:t>
            </a:r>
            <a:r>
              <a:rPr lang="en-US" baseline="30000" dirty="0" smtClean="0"/>
              <a:t>90</a:t>
            </a:r>
            <a:r>
              <a:rPr lang="en-US" dirty="0" smtClean="0"/>
              <a:t>Sr was found in milk, and the “Baby Tooth Survey” levels of </a:t>
            </a:r>
            <a:r>
              <a:rPr lang="en-US" baseline="30000" dirty="0" smtClean="0"/>
              <a:t>90</a:t>
            </a:r>
            <a:r>
              <a:rPr lang="en-US" dirty="0" smtClean="0"/>
              <a:t>Sr were found to be 50 times higher between 1950 and 1963.  Initial findings published in 1961 helped convince Kennedy in 1963 to sign the Partial Nuclear Test Ban Treaty.</a:t>
            </a:r>
            <a:endParaRPr lang="en-US" dirty="0" smtClean="0"/>
          </a:p>
          <a:p>
            <a:pPr>
              <a:buNone/>
            </a:pPr>
            <a:r>
              <a:rPr lang="en-US" dirty="0" smtClean="0"/>
              <a:t>Strontium 90 is not naturally occurring, but occurs only as a product of nuclear fission – from spent nuclear fuel and fallout from nuclear tests.  </a:t>
            </a:r>
            <a:endParaRPr lang="en-US" dirty="0" smtClean="0"/>
          </a:p>
          <a:p>
            <a:pPr>
              <a:buNone/>
            </a:pPr>
            <a:r>
              <a:rPr lang="en-US" dirty="0" smtClean="0"/>
              <a:t>Sr90 acts like calcium in the body - it gets into the bones or breast milk, causing bone cancer and leukemia.</a:t>
            </a:r>
            <a:endParaRPr lang="en-US" dirty="0" smtClean="0"/>
          </a:p>
        </p:txBody>
      </p:sp>
      <p:pic>
        <p:nvPicPr>
          <p:cNvPr id="4" name="Picture 3" descr="Testing milk for Sr-90 mother-and-child.jpg"/>
          <p:cNvPicPr>
            <a:picLocks noChangeAspect="1"/>
          </p:cNvPicPr>
          <p:nvPr/>
        </p:nvPicPr>
        <p:blipFill>
          <a:blip r:embed="rId1" cstate="screen"/>
          <a:stretch>
            <a:fillRect/>
          </a:stretch>
        </p:blipFill>
        <p:spPr>
          <a:xfrm>
            <a:off x="304800" y="381000"/>
            <a:ext cx="5118100" cy="3302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lstStyle/>
          <a:p>
            <a:r>
              <a:rPr lang="en-US" dirty="0" smtClean="0"/>
              <a:t>Laying the Foundation for Nonviolent Direct Action</a:t>
            </a:r>
            <a:endParaRPr lang="en-US" dirty="0"/>
          </a:p>
        </p:txBody>
      </p:sp>
      <p:sp>
        <p:nvSpPr>
          <p:cNvPr id="3" name="TextBox 2"/>
          <p:cNvSpPr txBox="1"/>
          <p:nvPr/>
        </p:nvSpPr>
        <p:spPr>
          <a:xfrm>
            <a:off x="609600" y="2743200"/>
            <a:ext cx="8001000" cy="2062103"/>
          </a:xfrm>
          <a:prstGeom prst="rect">
            <a:avLst/>
          </a:prstGeom>
          <a:noFill/>
        </p:spPr>
        <p:txBody>
          <a:bodyPr wrap="square" rtlCol="0">
            <a:spAutoFit/>
          </a:bodyPr>
          <a:lstStyle/>
          <a:p>
            <a:r>
              <a:rPr lang="en-US" sz="3200" dirty="0" smtClean="0"/>
              <a:t>Letters, calls, visits to Congress, the President</a:t>
            </a:r>
            <a:endParaRPr lang="en-US" sz="3200" dirty="0" smtClean="0"/>
          </a:p>
          <a:p>
            <a:r>
              <a:rPr lang="en-US" sz="3200" dirty="0" smtClean="0"/>
              <a:t>Letters, articles in newspapers, magazines</a:t>
            </a:r>
            <a:endParaRPr lang="en-US" sz="3200" dirty="0" smtClean="0"/>
          </a:p>
          <a:p>
            <a:r>
              <a:rPr lang="en-US" sz="3200" dirty="0" smtClean="0"/>
              <a:t>TV, radio interviews</a:t>
            </a:r>
            <a:endParaRPr lang="en-US" sz="3200" dirty="0" smtClean="0"/>
          </a:p>
          <a:p>
            <a:r>
              <a:rPr lang="en-US" sz="3200" dirty="0" smtClean="0"/>
              <a:t>Protests, demonstrations</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8963</Words>
  <Application>WPS Presentation</Application>
  <PresentationFormat>On-screen Show (4:3)</PresentationFormat>
  <Paragraphs>270</Paragraphs>
  <Slides>45</Slides>
  <Notes>31</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45</vt:i4>
      </vt:variant>
    </vt:vector>
  </HeadingPairs>
  <TitlesOfParts>
    <vt:vector size="60" baseType="lpstr">
      <vt:lpstr>Arial</vt:lpstr>
      <vt:lpstr>SimSun</vt:lpstr>
      <vt:lpstr>Wingdings</vt:lpstr>
      <vt:lpstr>Calibri</vt:lpstr>
      <vt:lpstr>Microsoft YaHei</vt:lpstr>
      <vt:lpstr/>
      <vt:lpstr>Arial Unicode MS</vt:lpstr>
      <vt:lpstr>Helvetica</vt:lpstr>
      <vt:lpstr>Calibri</vt:lpstr>
      <vt:lpstr>Times New Roman</vt:lpstr>
      <vt:lpstr>Arial Black</vt:lpstr>
      <vt:lpstr>Segoe Print</vt:lpstr>
      <vt:lpstr>Office Theme</vt:lpstr>
      <vt:lpstr>Package</vt:lpstr>
      <vt:lpstr>Package</vt:lpstr>
      <vt:lpstr>PowerPoint 演示文稿</vt:lpstr>
      <vt:lpstr>PowerPoint 演示文稿</vt:lpstr>
      <vt:lpstr>PowerPoint 演示文稿</vt:lpstr>
      <vt:lpstr>The Golden Rule: 1958 Mission and Motivation</vt:lpstr>
      <vt:lpstr>Bombing of Hiroshima and Nagasaki</vt:lpstr>
      <vt:lpstr>The Hiroshima Maidens </vt:lpstr>
      <vt:lpstr>Nuclear Bomb Tests: Bikini Atoll, Marshall Islands, 1954 In the Castle Bravo test the U.S. detonated a 15-megaton device equivalent to a thousand Hiroshima blasts.</vt:lpstr>
      <vt:lpstr>Strontium 90 in mother’s and cow’s milk</vt:lpstr>
      <vt:lpstr>Laying the Foundation for Nonviolent Direct Action</vt:lpstr>
      <vt:lpstr>So, off they went…</vt:lpstr>
      <vt:lpstr>Sailing from California thru Hawaii to Marshall Islands</vt:lpstr>
      <vt:lpstr>PowerPoint 演示文稿</vt:lpstr>
      <vt:lpstr>PowerPoint 演示文稿</vt:lpstr>
      <vt:lpstr>Arrested &amp; Sentenced to 60 days in Jail</vt:lpstr>
      <vt:lpstr>Anti-Nuclear Protests in Honolulu</vt:lpstr>
      <vt:lpstr>Phoenix was built in Hiroshima, Japan &amp; sailed around the world by the Reynolds Family of 4 and their Japanese boat builder</vt:lpstr>
      <vt:lpstr>PowerPoint 演示文稿</vt:lpstr>
      <vt:lpstr>PowerPoint 演示文稿</vt:lpstr>
      <vt:lpstr>PowerPoint 演示文稿</vt:lpstr>
      <vt:lpstr>Restoration of The Golden Rule</vt:lpstr>
      <vt:lpstr>PowerPoint 演示文稿</vt:lpstr>
      <vt:lpstr>Restoring the inside of The Golden Rule</vt:lpstr>
      <vt:lpstr>Restoration by Veterans for Peace</vt:lpstr>
      <vt:lpstr>Launch! June 20, 2015</vt:lpstr>
      <vt:lpstr>Arrival in San Diego</vt:lpstr>
      <vt:lpstr>2016 Voyage</vt:lpstr>
      <vt:lpstr>Boats by Bangor  Eight Trident Nuclear Submarines home-ported just 25 miles from Seattle Each carries enough bombs to bring nuclear winter and kill all life on earth  The Bangor base on Hood Canal has the largest stockpile of nuclear weapons in the US </vt:lpstr>
      <vt:lpstr>Reaching Beyond The Choir</vt:lpstr>
      <vt:lpstr>PowerPoint 演示文稿</vt:lpstr>
      <vt:lpstr>Peace Action Camp</vt:lpstr>
      <vt:lpstr>The Phoenix and The Golden Rule Reunite</vt:lpstr>
      <vt:lpstr>Fleet Week, San Diego Navy salutes the Golden Rule</vt:lpstr>
      <vt:lpstr>2018-2021 Overall Sailing Plan</vt:lpstr>
      <vt:lpstr>How to Get Involved with  the VFP Golden Rule Project</vt:lpstr>
      <vt:lpstr>Nuclear Issues Today</vt:lpstr>
      <vt:lpstr>Conflicts between Nuclear-Armed States</vt:lpstr>
      <vt:lpstr>Nuclear Posture Review</vt:lpstr>
      <vt:lpstr>New nuclear weapons under the guise of “Life Extension” or “Modernization”</vt:lpstr>
      <vt:lpstr>UN Votes to Ban the Bomb!</vt:lpstr>
      <vt:lpstr>Nobel Peace Prize Awarded to Anti-nuclear Activists</vt:lpstr>
      <vt:lpstr>What you can do to reduce the possibility of nuclear war</vt:lpstr>
      <vt:lpstr>Nuclear Power</vt:lpstr>
      <vt:lpstr>Abandoned uranium mines</vt:lpstr>
      <vt:lpstr>Nuclear Waste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Wright</dc:creator>
  <cp:lastModifiedBy>Helen Jaccard</cp:lastModifiedBy>
  <cp:revision>198</cp:revision>
  <dcterms:created xsi:type="dcterms:W3CDTF">2014-02-08T18:32:00Z</dcterms:created>
  <dcterms:modified xsi:type="dcterms:W3CDTF">2018-02-08T03:34:24Z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